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32" r:id="rId5"/>
  </p:sldMasterIdLst>
  <p:notesMasterIdLst>
    <p:notesMasterId r:id="rId28"/>
  </p:notesMasterIdLst>
  <p:handoutMasterIdLst>
    <p:handoutMasterId r:id="rId29"/>
  </p:handoutMasterIdLst>
  <p:sldIdLst>
    <p:sldId id="257" r:id="rId6"/>
    <p:sldId id="321" r:id="rId7"/>
    <p:sldId id="292" r:id="rId8"/>
    <p:sldId id="293" r:id="rId9"/>
    <p:sldId id="302" r:id="rId10"/>
    <p:sldId id="294" r:id="rId11"/>
    <p:sldId id="296" r:id="rId12"/>
    <p:sldId id="267" r:id="rId13"/>
    <p:sldId id="291" r:id="rId14"/>
    <p:sldId id="290" r:id="rId15"/>
    <p:sldId id="319" r:id="rId16"/>
    <p:sldId id="317" r:id="rId17"/>
    <p:sldId id="322" r:id="rId18"/>
    <p:sldId id="307" r:id="rId19"/>
    <p:sldId id="308" r:id="rId20"/>
    <p:sldId id="310" r:id="rId21"/>
    <p:sldId id="311" r:id="rId22"/>
    <p:sldId id="312" r:id="rId23"/>
    <p:sldId id="313" r:id="rId24"/>
    <p:sldId id="314" r:id="rId25"/>
    <p:sldId id="315" r:id="rId26"/>
    <p:sldId id="323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2197" autoAdjust="0"/>
  </p:normalViewPr>
  <p:slideViewPr>
    <p:cSldViewPr>
      <p:cViewPr>
        <p:scale>
          <a:sx n="100" d="100"/>
          <a:sy n="100" d="100"/>
        </p:scale>
        <p:origin x="-900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31C0AC-EDB2-4274-B748-C85A05820FB1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966083-4B19-4C63-A3AA-BE24E0DB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50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5AC932-85F8-48CB-8141-6684CCE485AA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4A0D12-FB14-4F7D-81AA-9AA8B3F36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A1F41-C7CA-4228-B2A6-4EFCFA84552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0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1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C587-09FA-4727-841B-9925334C82E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9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research</a:t>
            </a:r>
            <a:r>
              <a:rPr lang="en-US" baseline="0" dirty="0" smtClean="0"/>
              <a:t> to operations (R2O) initiative is underway to design, develop and implement the Next Generation Global Prediction System (NGGPS) by 2019.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will be a fully coupled system to extend useful forecast skill to 30 days.  This system will be designed to utilize new high performance computing capabilities.</a:t>
            </a:r>
          </a:p>
          <a:p>
            <a:r>
              <a:rPr lang="en-US" baseline="0" dirty="0" smtClean="0"/>
              <a:t>This is not just an NWS effort, it is a community effort with participation of NOAA and other federal laboratories and universities.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the new dynamical core for NGGPS will be selected from several dynamical cores undergoing testing and evaluation. These dynamical cores are provided by: NCAR, NOAA/GFDL, NOAA/ESRL, Navy and NOAA/NWS/EMC.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1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NGGPS</a:t>
            </a:r>
            <a:r>
              <a:rPr lang="en-US" baseline="0" dirty="0" smtClean="0"/>
              <a:t> p</a:t>
            </a:r>
            <a:r>
              <a:rPr lang="en-US" dirty="0" smtClean="0"/>
              <a:t>rediction model will consist</a:t>
            </a:r>
            <a:r>
              <a:rPr lang="en-US" baseline="0" dirty="0" smtClean="0"/>
              <a:t> of fully coupled </a:t>
            </a:r>
            <a:r>
              <a:rPr lang="en-US" dirty="0" smtClean="0"/>
              <a:t>components representing differen</a:t>
            </a:r>
            <a:r>
              <a:rPr lang="en-US" baseline="0" dirty="0" smtClean="0"/>
              <a:t>t parts of the Earth system. All components will be based on community codes.</a:t>
            </a:r>
          </a:p>
          <a:p>
            <a:r>
              <a:rPr lang="en-US" baseline="0" dirty="0" smtClean="0"/>
              <a:t>Dynamical core testing and selection is on progress.  </a:t>
            </a:r>
          </a:p>
          <a:p>
            <a:r>
              <a:rPr lang="en-US" baseline="0" dirty="0" smtClean="0"/>
              <a:t>Atmospheric aerosol component improvement is underway.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9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are currently funded grants to universities and federal laboratories for development of dust/aerosol components for NGGPS and evaluation of aerosol interactions with radiation, cloud microphysics and precipitation.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Ginoux</a:t>
            </a:r>
            <a:r>
              <a:rPr lang="en-US" baseline="0" dirty="0" smtClean="0"/>
              <a:t> - </a:t>
            </a:r>
            <a:r>
              <a:rPr lang="en-US" sz="1400" dirty="0" smtClean="0">
                <a:ea typeface="Calibri"/>
                <a:cs typeface="Times New Roman"/>
              </a:rPr>
              <a:t>Dust sources inventory, dust simulation/forecasting, and model evaluation</a:t>
            </a:r>
            <a:endParaRPr lang="en-US" sz="1400" dirty="0" smtClean="0">
              <a:solidFill>
                <a:prstClr val="black"/>
              </a:solidFill>
              <a:ea typeface="+mn-ea"/>
              <a:cs typeface="+mn-cs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Sara Lu – 1) Aerosol Effects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	-Modify radiation package so aerosol optical properties and radiative effects can be determined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	-</a:t>
            </a:r>
            <a:r>
              <a:rPr lang="en-US" sz="1400" dirty="0" smtClean="0">
                <a:solidFill>
                  <a:srgbClr val="000000"/>
                </a:solidFill>
              </a:rPr>
              <a:t>Evaluate NCEP RTG_SST analysis system with the aerosol option incorporated, and assess the impact of aerosols on SST analysis in situ observations</a:t>
            </a:r>
          </a:p>
          <a:p>
            <a:r>
              <a:rPr lang="en-US" sz="1400" baseline="0" dirty="0" smtClean="0">
                <a:solidFill>
                  <a:srgbClr val="000000"/>
                </a:solidFill>
              </a:rPr>
              <a:t>              </a:t>
            </a:r>
            <a:r>
              <a:rPr lang="en-US" sz="1400" dirty="0" smtClean="0">
                <a:solidFill>
                  <a:srgbClr val="000000"/>
                </a:solidFill>
              </a:rPr>
              <a:t>2) Cloud microphysics 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improving the representations of cloud microphysics, aerosol processes, and aerosol-cloud-radiation interactions in the NCEP global model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Grell -U</a:t>
            </a:r>
            <a:r>
              <a:rPr lang="en-US" sz="1400" dirty="0" smtClean="0">
                <a:solidFill>
                  <a:sysClr val="windowText" lastClr="000000"/>
                </a:solidFill>
              </a:rPr>
              <a:t>se gas-phase and aerosol chemistry packages with different levels of sophistication in state-of-the-art global modeling systems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        -Determine the degree of complexity necessary to estimate the impact of aerosols on numerical weather prediction skill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Li</a:t>
            </a:r>
            <a:r>
              <a:rPr lang="en-US" sz="1400" baseline="0" dirty="0" smtClean="0">
                <a:solidFill>
                  <a:srgbClr val="000000"/>
                </a:solidFill>
              </a:rPr>
              <a:t> – </a:t>
            </a:r>
            <a:r>
              <a:rPr lang="en-US" sz="1400" dirty="0" smtClean="0"/>
              <a:t>Evaluate</a:t>
            </a:r>
            <a:r>
              <a:rPr lang="en-US" sz="1400" baseline="0" dirty="0" smtClean="0"/>
              <a:t> </a:t>
            </a:r>
            <a:r>
              <a:rPr lang="en-US" sz="1400" dirty="0" smtClean="0"/>
              <a:t>the performance of the new physical schemes associated with accounting for the aerosol effects, and understanding the causes of discrepancies in simulating clouds and their interactions with aerosol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1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Ginoux</a:t>
            </a:r>
            <a:r>
              <a:rPr lang="en-US" dirty="0" smtClean="0"/>
              <a:t> 1 of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CC62-BE6D-4486-B96B-8F1BA5591E5D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Ginoux</a:t>
            </a:r>
            <a:r>
              <a:rPr lang="en-US" dirty="0" smtClean="0"/>
              <a:t> 2 of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BADBA-9520-43D8-8B1C-04DF8E8179A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05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4A9682-A6A5-4578-975D-1A201A40B4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0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w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1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8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2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BD18-926D-4A73-8326-A5E15D5FE2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97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26AD0-2E24-4714-B544-EFD963A3DC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9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872FF-E9E8-4C35-8F09-62DD5262DD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1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00A70-D631-41FE-A220-2EFD2CB19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1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D992F-0FBA-4495-B9FC-B7A7F9D84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8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2AD19-B5B7-411A-9F9A-235EB9750A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8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23B84-75A6-43B6-BE93-49016DDF9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99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7EB6C-F126-48D0-96FF-006B25ACE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0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2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FFC9-4C0F-4668-984E-ECD972B7F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40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D8E6D-6A23-456E-AB87-41DE68B9B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98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6BDC-27AD-4C9B-B498-82F56EE28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93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8751-D9B2-4AA0-B5BD-4DC19392A7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2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F50ED-F9A2-4433-AF9C-1F10EDDB5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3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2950-E45B-4F35-9FEB-673B09A61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57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1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87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58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7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8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81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0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1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18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75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2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24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8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31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71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29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77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44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92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78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51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86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06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9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08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52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46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13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32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23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18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83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665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30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9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07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4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27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45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47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1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0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9DC06-AE16-48AA-B5C0-0CE16E67EA60}" type="datetimeFigureOut">
              <a:rPr lang="en-US" smtClean="0"/>
              <a:pPr/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27C-7BCE-45A3-BCDE-8365F0DA9E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8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4C7EB-7CD3-46A2-99A3-6358BBFF3326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80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63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3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5213-5C5A-4D97-ABB7-0C31DBA85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9B308-2508-4B03-8063-94B4FC5672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1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file://localhost/Users/paulginoux/Documents/My_presentation/Nebraska_2014/am3.1_aerosols_2012.mpg" TargetMode="External"/><Relationship Id="rId1" Type="http://schemas.microsoft.com/office/2007/relationships/media" Target="file://localhost/Users/paulginoux/Documents/My_presentation/Nebraska_2014/am3.1_aerosols_2012.mpg" TargetMode="Externa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m/url?sa=t&amp;source=web&amp;cd=6&amp;ved=0CDoQFjAF&amp;url=http://clientportal.avmet.com/clientportal/?LinkServID=32782561-A104-57AC-B73BCDAC566E445D&amp;showMeta=0&amp;rct=j&amp;q=hysplit%20nws%20volcanic&amp;ei=UuYFTumrI9CtgQfGtpHHDQ&amp;usg=AFQjCNFdwoT420hPwC235FOm6d-28SeWCw&amp;cad=rj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3548" y="584684"/>
            <a:ext cx="80224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Arial" pitchFamily="34" charset="0"/>
              </a:rPr>
              <a:t>Operational Dispersion Predictions at NOAA and Development of Aerosol Capabilities for the Next Generation Global Prediction System (NGGPS)</a:t>
            </a:r>
            <a:endParaRPr lang="en-US" sz="3600" dirty="0">
              <a:latin typeface="Arial" pitchFamily="34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015716" y="4026569"/>
            <a:ext cx="525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dirty="0" err="1" smtClean="0">
                <a:latin typeface="Arial" pitchFamily="34" charset="0"/>
              </a:rPr>
              <a:t>Ivanka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Stajner</a:t>
            </a:r>
            <a:endParaRPr lang="en-US" dirty="0">
              <a:latin typeface="Arial" pitchFamily="34" charset="0"/>
            </a:endParaRPr>
          </a:p>
          <a:p>
            <a:pPr algn="ctr" eaLnBrk="1" hangingPunct="1"/>
            <a:r>
              <a:rPr lang="en-US" dirty="0" smtClean="0">
                <a:latin typeface="Arial" pitchFamily="34" charset="0"/>
              </a:rPr>
              <a:t>National </a:t>
            </a:r>
            <a:r>
              <a:rPr lang="en-US" dirty="0">
                <a:latin typeface="Arial" pitchFamily="34" charset="0"/>
              </a:rPr>
              <a:t>Weather Service</a:t>
            </a:r>
          </a:p>
          <a:p>
            <a:pPr algn="ctr"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1500" y="6119336"/>
            <a:ext cx="6696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Arial" pitchFamily="34" charset="0"/>
              </a:rPr>
              <a:t>19th Annual </a:t>
            </a:r>
            <a:r>
              <a:rPr lang="en-US" dirty="0" smtClean="0">
                <a:latin typeface="Arial" pitchFamily="34" charset="0"/>
              </a:rPr>
              <a:t>GMU Conference on Atmospheric </a:t>
            </a:r>
            <a:r>
              <a:rPr lang="en-US" dirty="0">
                <a:latin typeface="Arial" pitchFamily="34" charset="0"/>
              </a:rPr>
              <a:t>Transport </a:t>
            </a:r>
            <a:r>
              <a:rPr lang="en-US" dirty="0" smtClean="0">
                <a:latin typeface="Arial" pitchFamily="34" charset="0"/>
              </a:rPr>
              <a:t>and Dispersion Modeling, George Mason University, Fairfax, VA                                                         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5636" y="6257835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June 9, 2015</a:t>
            </a:r>
          </a:p>
        </p:txBody>
      </p:sp>
    </p:spTree>
    <p:extLst>
      <p:ext uri="{BB962C8B-B14F-4D97-AF65-F5344CB8AC3E}">
        <p14:creationId xmlns:p14="http://schemas.microsoft.com/office/powerpoint/2010/main" val="21285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2DB348-0692-4CC6-B6B3-E24C180629B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776" y="2240868"/>
            <a:ext cx="3240088" cy="4195763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effectLst/>
            </a:endParaRP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Operational CTBTO response system was implemented in September 2014 at NCEP.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0" i="0" dirty="0" smtClean="0">
                <a:effectLst/>
              </a:rPr>
              <a:t>The system relies on NOAA’s dispersion </a:t>
            </a:r>
            <a:r>
              <a:rPr lang="en-GB" sz="1600" b="0" i="0" dirty="0">
                <a:effectLst/>
              </a:rPr>
              <a:t>model code </a:t>
            </a:r>
            <a:r>
              <a:rPr lang="en-GB" sz="1600" b="0" i="0" dirty="0" smtClean="0">
                <a:effectLst/>
              </a:rPr>
              <a:t>(HYSPLIT) with backtracking </a:t>
            </a:r>
            <a:r>
              <a:rPr lang="en-GB" sz="1600" b="0" i="0" dirty="0">
                <a:effectLst/>
              </a:rPr>
              <a:t>capability </a:t>
            </a:r>
            <a:r>
              <a:rPr lang="en-GB" sz="1600" b="0" i="0" dirty="0" smtClean="0">
                <a:effectLst/>
              </a:rPr>
              <a:t>and essential source </a:t>
            </a:r>
            <a:r>
              <a:rPr lang="en-GB" sz="1600" b="0" i="0" dirty="0">
                <a:effectLst/>
              </a:rPr>
              <a:t>attribution codes and </a:t>
            </a:r>
            <a:r>
              <a:rPr lang="en-GB" sz="1600" b="0" i="0" dirty="0" smtClean="0">
                <a:effectLst/>
              </a:rPr>
              <a:t>scripts </a:t>
            </a:r>
            <a:r>
              <a:rPr lang="en-US" sz="1600" b="0" i="0" dirty="0" smtClean="0">
                <a:effectLst/>
              </a:rPr>
              <a:t>with </a:t>
            </a:r>
            <a:r>
              <a:rPr lang="en-US" sz="1600" b="0" i="0" dirty="0">
                <a:effectLst/>
              </a:rPr>
              <a:t>integrated testing, </a:t>
            </a:r>
            <a:r>
              <a:rPr lang="en-US" sz="1600" b="0" i="0" dirty="0" smtClean="0">
                <a:effectLst/>
              </a:rPr>
              <a:t>verification </a:t>
            </a:r>
            <a:r>
              <a:rPr lang="en-US" sz="1600" b="0" i="0" dirty="0">
                <a:effectLst/>
              </a:rPr>
              <a:t>and </a:t>
            </a:r>
            <a:r>
              <a:rPr lang="en-US" sz="1600" b="0" i="0" dirty="0" smtClean="0">
                <a:effectLst/>
              </a:rPr>
              <a:t>documentation.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 smtClean="0">
                <a:effectLst/>
              </a:rPr>
              <a:t>The </a:t>
            </a:r>
            <a:r>
              <a:rPr lang="en-US" sz="1600" b="0" i="0" dirty="0">
                <a:effectLst/>
              </a:rPr>
              <a:t>prototype </a:t>
            </a:r>
            <a:r>
              <a:rPr lang="en-US" sz="1600" b="0" i="0" dirty="0" smtClean="0">
                <a:effectLst/>
              </a:rPr>
              <a:t>system provides </a:t>
            </a:r>
            <a:r>
              <a:rPr lang="en-US" sz="1600" b="0" i="0" dirty="0">
                <a:effectLst/>
              </a:rPr>
              <a:t>responses to CTBTO requests</a:t>
            </a:r>
            <a:r>
              <a:rPr lang="en-US" sz="1600" b="0" i="0" dirty="0" smtClean="0">
                <a:effectLst/>
              </a:rPr>
              <a:t>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effectLst/>
            </a:endParaRP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 smtClean="0">
              <a:effectLst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effectLst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effectLst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15516" y="152636"/>
            <a:ext cx="8229600" cy="1143000"/>
          </a:xfrm>
        </p:spPr>
        <p:txBody>
          <a:bodyPr/>
          <a:lstStyle/>
          <a:p>
            <a:r>
              <a:rPr lang="en-US" dirty="0" smtClean="0"/>
              <a:t>CTBTO Backtracking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5966" y="801752"/>
            <a:ext cx="9149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/>
            <a:endParaRPr lang="en-US" dirty="0" smtClean="0"/>
          </a:p>
          <a:p>
            <a:pPr marL="274320"/>
            <a:r>
              <a:rPr lang="en-US" dirty="0" smtClean="0"/>
              <a:t>On-demand backtracking capability is operationally implemented by NOAA to </a:t>
            </a:r>
            <a:r>
              <a:rPr lang="en-US" dirty="0"/>
              <a:t>provide potential source locations to the Comprehensive Nuclear-Test-Ban Treaty Organization (CTBTO) per MOU with the Department of State. </a:t>
            </a:r>
            <a:endParaRPr lang="en-US" dirty="0" smtClean="0"/>
          </a:p>
          <a:p>
            <a:pPr marL="27432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0705" y="2636912"/>
            <a:ext cx="263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Hypothetical test example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872" y="2348880"/>
            <a:ext cx="5488804" cy="432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6136" y="2016145"/>
            <a:ext cx="20487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dirty="0"/>
              <a:t>Visualization: Dispersion </a:t>
            </a:r>
            <a:r>
              <a:rPr lang="en-US" sz="1200" dirty="0" smtClean="0"/>
              <a:t>Plot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0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4" y="1124744"/>
            <a:ext cx="4305300" cy="3245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5181600" y="5035875"/>
            <a:ext cx="3674853" cy="16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Improving sources for </a:t>
            </a:r>
            <a:r>
              <a:rPr lang="en-US" sz="1400" b="1" i="1" kern="0" dirty="0">
                <a:solidFill>
                  <a:srgbClr val="000000"/>
                </a:solidFill>
                <a:cs typeface="Arial" pitchFamily="34" charset="0"/>
              </a:rPr>
              <a:t>wildfire smoke and dust</a:t>
            </a: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 – in testing since summer 2014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Chemical mechanisms </a:t>
            </a:r>
            <a:r>
              <a:rPr lang="en-US" sz="1400" i="1" kern="0" dirty="0" err="1">
                <a:solidFill>
                  <a:srgbClr val="000000"/>
                </a:solidFill>
                <a:cs typeface="Arial" pitchFamily="34" charset="0"/>
              </a:rPr>
              <a:t>eg</a:t>
            </a: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. SOA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Meteorology </a:t>
            </a:r>
            <a:r>
              <a:rPr lang="en-US" sz="1400" i="1" kern="0" dirty="0" err="1">
                <a:solidFill>
                  <a:srgbClr val="000000"/>
                </a:solidFill>
                <a:cs typeface="Arial" pitchFamily="34" charset="0"/>
              </a:rPr>
              <a:t>eg</a:t>
            </a: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. PBL height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Chemical boundary conditions/trans-boundary inputs</a:t>
            </a:r>
          </a:p>
          <a:p>
            <a:pPr marL="342900" indent="-3429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14400" y="295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Testing of PM2.5 Predictions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963887" y="4679848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Forecast challenges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1500" y="1124744"/>
            <a:ext cx="4431986" cy="22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100" i="1" dirty="0" smtClean="0">
                <a:solidFill>
                  <a:srgbClr val="000000"/>
                </a:solidFill>
                <a:effectLst/>
                <a:cs typeface="Arial" pitchFamily="34" charset="0"/>
              </a:rPr>
              <a:t>AQ Forecaster Focus group access only, real-time as resources permit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endParaRPr lang="en-US" sz="120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cs typeface="Arial" pitchFamily="34" charset="0"/>
              </a:rPr>
              <a:t>Aerosols over CONUS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100" dirty="0" smtClean="0">
                <a:solidFill>
                  <a:srgbClr val="000000"/>
                </a:solidFill>
                <a:effectLst/>
                <a:cs typeface="Arial" pitchFamily="34" charset="0"/>
              </a:rPr>
              <a:t>From NEI sources only before summer 2014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2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CMAQ: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2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	CB05 gases, AERO-4 aerosols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200" i="0" dirty="0">
                <a:solidFill>
                  <a:srgbClr val="000000"/>
                </a:solidFill>
                <a:effectLst/>
                <a:cs typeface="Arial" pitchFamily="34" charset="0"/>
              </a:rPr>
              <a:t>S</a:t>
            </a:r>
            <a:r>
              <a:rPr lang="en-US" sz="12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ea salt emissions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200" b="0" kern="0" dirty="0">
                <a:solidFill>
                  <a:srgbClr val="000000"/>
                </a:solidFill>
                <a:effectLst/>
                <a:cs typeface="Arial" pitchFamily="34" charset="0"/>
              </a:rPr>
              <a:t>Show seasonal bias-- winter, </a:t>
            </a:r>
            <a:r>
              <a:rPr lang="en-US" sz="1200" b="0" kern="0" dirty="0" err="1">
                <a:solidFill>
                  <a:srgbClr val="000000"/>
                </a:solidFill>
                <a:effectLst/>
                <a:cs typeface="Arial" pitchFamily="34" charset="0"/>
              </a:rPr>
              <a:t>overprediction</a:t>
            </a:r>
            <a:r>
              <a:rPr lang="en-US" sz="1200" b="0" kern="0" dirty="0">
                <a:solidFill>
                  <a:srgbClr val="000000"/>
                </a:solidFill>
                <a:effectLst/>
                <a:cs typeface="Arial" pitchFamily="34" charset="0"/>
              </a:rPr>
              <a:t>;  summer, </a:t>
            </a:r>
            <a:r>
              <a:rPr lang="en-US" sz="1200" b="0" kern="0" dirty="0" err="1">
                <a:solidFill>
                  <a:srgbClr val="000000"/>
                </a:solidFill>
                <a:effectLst/>
                <a:cs typeface="Arial" pitchFamily="34" charset="0"/>
              </a:rPr>
              <a:t>underprediction</a:t>
            </a:r>
            <a:endParaRPr lang="en-US" sz="1200" b="0" kern="0" dirty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b="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i="0" dirty="0" smtClean="0">
              <a:solidFill>
                <a:srgbClr val="000000"/>
              </a:solidFill>
              <a:effectLst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65855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561202"/>
            <a:ext cx="3629925" cy="2844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21665" r="19634" b="9029"/>
          <a:stretch/>
        </p:blipFill>
        <p:spPr>
          <a:xfrm>
            <a:off x="42925" y="3998911"/>
            <a:ext cx="2448272" cy="2884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27933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NAQFC PM2.5 test predictions</a:t>
            </a:r>
          </a:p>
        </p:txBody>
      </p:sp>
      <p:pic>
        <p:nvPicPr>
          <p:cNvPr id="11" name="Picture 6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8341" y="1573106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5433555" y="3223716"/>
            <a:ext cx="34228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480212" y="1798281"/>
            <a:ext cx="1928129" cy="3345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395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661120"/>
            <a:ext cx="7620000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/>
          <a:stretch/>
        </p:blipFill>
        <p:spPr>
          <a:xfrm>
            <a:off x="0" y="2276872"/>
            <a:ext cx="1979712" cy="18751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0709" y="152636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Impact of forest fires in 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testing of PM2.5 predictions</a:t>
            </a:r>
          </a:p>
          <a:p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1445096"/>
            <a:ext cx="453600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Difference between two PM2.5 predictions: </a:t>
            </a:r>
          </a:p>
          <a:p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with-minus-without fire emissions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231740" y="2237184"/>
            <a:ext cx="2952328" cy="2232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5" y="4149080"/>
            <a:ext cx="15669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NOAA NESDIS Hazard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Mapping System Fire and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Smoke Analysis</a:t>
            </a: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sz="1400" dirty="0" smtClean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Detection of wildfire locations from satellite imagery  </a:t>
            </a: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84268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0C4E0CA8-93C8-4781-80C9-AF4FF9611185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.Pan\Desktop\nwpara5\an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0" y="703870"/>
            <a:ext cx="76200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63" y="5409220"/>
            <a:ext cx="7253209" cy="136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84268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0C4E0CA8-93C8-4781-80C9-AF4FF9611185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167844" y="669330"/>
            <a:ext cx="2052228" cy="4554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0480" y="135930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Blowing Dust Event in testing of PM2.5 predictions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42" y="5409220"/>
            <a:ext cx="1837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Independent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NOAA/NESDIS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analysis narrative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based 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cs typeface="+mn-cs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+mn-cs"/>
              </a:rPr>
              <a:t>atellite imagery: </a:t>
            </a:r>
            <a:endParaRPr lang="en-US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59296"/>
            <a:ext cx="7543800" cy="533400"/>
          </a:xfrm>
        </p:spPr>
        <p:txBody>
          <a:bodyPr/>
          <a:lstStyle/>
          <a:p>
            <a:r>
              <a:rPr lang="en-US" sz="3200" b="1" dirty="0" smtClean="0"/>
              <a:t>Next Generation Global Prediction System (NGGPS)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462138"/>
            <a:ext cx="8762999" cy="460216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Design, develop, and implement the </a:t>
            </a:r>
            <a:r>
              <a:rPr lang="en-US" sz="2400" b="0" i="0" dirty="0" smtClean="0">
                <a:effectLst/>
              </a:rPr>
              <a:t>NGGPS in 2019 to</a:t>
            </a:r>
            <a:endParaRPr lang="en-US" sz="2400" b="0" i="0" dirty="0">
              <a:effectLst/>
            </a:endParaRPr>
          </a:p>
          <a:p>
            <a:pPr lvl="2">
              <a:lnSpc>
                <a:spcPct val="100000"/>
              </a:lnSpc>
            </a:pPr>
            <a:r>
              <a:rPr lang="en-US" b="0" i="0" dirty="0" smtClean="0">
                <a:effectLst/>
              </a:rPr>
              <a:t>Extend forecast </a:t>
            </a:r>
            <a:r>
              <a:rPr lang="en-US" b="0" i="0" dirty="0">
                <a:effectLst/>
              </a:rPr>
              <a:t>to 30 days</a:t>
            </a:r>
          </a:p>
          <a:p>
            <a:pPr lvl="2">
              <a:lnSpc>
                <a:spcPct val="100000"/>
              </a:lnSpc>
            </a:pPr>
            <a:r>
              <a:rPr lang="en-US" b="0" i="0" dirty="0">
                <a:effectLst/>
              </a:rPr>
              <a:t>Incorporate atmosphere, ocean, ice, land surface, waves, and aerosol model components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b="0" i="0" dirty="0">
                <a:effectLst/>
              </a:rPr>
              <a:t>Fully </a:t>
            </a:r>
            <a:r>
              <a:rPr lang="en-US" b="0" i="0" dirty="0" smtClean="0">
                <a:effectLst/>
              </a:rPr>
              <a:t>couple the system </a:t>
            </a:r>
            <a:r>
              <a:rPr lang="en-US" b="0" i="0" dirty="0">
                <a:effectLst/>
              </a:rPr>
              <a:t>using NEMS/ESMF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Fully utilize evolving </a:t>
            </a:r>
            <a:r>
              <a:rPr lang="en-US" sz="2400" b="0" i="0" dirty="0" smtClean="0">
                <a:effectLst/>
              </a:rPr>
              <a:t>high performance computing (HPC) </a:t>
            </a:r>
            <a:r>
              <a:rPr lang="en-US" sz="2400" b="0" i="0" dirty="0">
                <a:effectLst/>
              </a:rPr>
              <a:t>capabilities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5-year community </a:t>
            </a:r>
            <a:r>
              <a:rPr lang="en-US" sz="2400" b="0" i="0" dirty="0" smtClean="0">
                <a:effectLst/>
              </a:rPr>
              <a:t>effort </a:t>
            </a:r>
          </a:p>
          <a:p>
            <a:pPr lvl="2">
              <a:lnSpc>
                <a:spcPct val="100000"/>
              </a:lnSpc>
            </a:pPr>
            <a:r>
              <a:rPr lang="en-US" b="0" i="0" dirty="0" smtClean="0">
                <a:effectLst/>
              </a:rPr>
              <a:t>Contribute </a:t>
            </a:r>
            <a:r>
              <a:rPr lang="en-US" b="0" i="0" dirty="0">
                <a:effectLst/>
              </a:rPr>
              <a:t>to NGGPS development</a:t>
            </a:r>
          </a:p>
          <a:p>
            <a:pPr lvl="2">
              <a:lnSpc>
                <a:spcPct val="100000"/>
              </a:lnSpc>
            </a:pPr>
            <a:r>
              <a:rPr lang="en-US" b="0" i="0" dirty="0">
                <a:effectLst/>
              </a:rPr>
              <a:t>Model components available as community code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356350"/>
            <a:ext cx="468052" cy="365125"/>
          </a:xfrm>
          <a:prstGeom prst="rect">
            <a:avLst/>
          </a:prstGeom>
        </p:spPr>
        <p:txBody>
          <a:bodyPr/>
          <a:lstStyle/>
          <a:p>
            <a:fld id="{FB63A04B-3655-47AA-8885-DCCD93288A84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560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NGGPS website: </a:t>
            </a:r>
            <a:r>
              <a:rPr lang="en-US" i="1" dirty="0" smtClean="0">
                <a:solidFill>
                  <a:srgbClr val="0000FF"/>
                </a:solidFill>
              </a:rPr>
              <a:t>http</a:t>
            </a:r>
            <a:r>
              <a:rPr lang="en-US" i="1" dirty="0">
                <a:solidFill>
                  <a:srgbClr val="0000FF"/>
                </a:solidFill>
              </a:rPr>
              <a:t>://www.nws.noaa.gov/ost/nggps</a:t>
            </a:r>
          </a:p>
        </p:txBody>
      </p:sp>
    </p:spTree>
    <p:extLst>
      <p:ext uri="{BB962C8B-B14F-4D97-AF65-F5344CB8AC3E}">
        <p14:creationId xmlns:p14="http://schemas.microsoft.com/office/powerpoint/2010/main" val="12437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60648"/>
            <a:ext cx="7543800" cy="533400"/>
          </a:xfrm>
        </p:spPr>
        <p:txBody>
          <a:bodyPr/>
          <a:lstStyle/>
          <a:p>
            <a:r>
              <a:rPr lang="en-US" sz="3200" b="1" dirty="0" smtClean="0"/>
              <a:t>NGGPS Prediction Model Components</a:t>
            </a:r>
            <a:endParaRPr lang="en-US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85775" y="1452645"/>
            <a:ext cx="8162925" cy="3762162"/>
            <a:chOff x="485775" y="1992961"/>
            <a:chExt cx="8162925" cy="3762162"/>
          </a:xfrm>
        </p:grpSpPr>
        <p:grpSp>
          <p:nvGrpSpPr>
            <p:cNvPr id="2" name="Group 1"/>
            <p:cNvGrpSpPr/>
            <p:nvPr/>
          </p:nvGrpSpPr>
          <p:grpSpPr>
            <a:xfrm>
              <a:off x="485775" y="1992961"/>
              <a:ext cx="8162925" cy="3762162"/>
              <a:chOff x="485775" y="1992961"/>
              <a:chExt cx="8162925" cy="3762162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485775" y="1992961"/>
                <a:ext cx="8162925" cy="3762162"/>
              </a:xfrm>
              <a:prstGeom prst="round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9999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980742" y="2094334"/>
                <a:ext cx="7159958" cy="3491570"/>
                <a:chOff x="980742" y="1996849"/>
                <a:chExt cx="7159958" cy="3491570"/>
              </a:xfrm>
            </p:grpSpPr>
            <p:sp>
              <p:nvSpPr>
                <p:cNvPr id="25" name="Rectangle 24"/>
                <p:cNvSpPr/>
                <p:nvPr/>
              </p:nvSpPr>
              <p:spPr bwMode="auto">
                <a:xfrm>
                  <a:off x="1066801" y="1996849"/>
                  <a:ext cx="6878320" cy="1359066"/>
                </a:xfrm>
                <a:prstGeom prst="rect">
                  <a:avLst/>
                </a:prstGeom>
                <a:solidFill>
                  <a:schemeClr val="accent3">
                    <a:lumMod val="75000"/>
                    <a:alpha val="52000"/>
                  </a:schemeClr>
                </a:solidFill>
                <a:ln w="25400" cap="flat" cmpd="sng" algn="ctr">
                  <a:solidFill>
                    <a:srgbClr val="60898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120650" indent="-12065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1200" dirty="0" smtClean="0">
                    <a:solidFill>
                      <a:srgbClr val="0000FF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2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012772" y="2082800"/>
                  <a:ext cx="2970883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rgbClr val="0000FF"/>
                      </a:solidFill>
                      <a:latin typeface="Arial" pitchFamily="34" charset="0"/>
                      <a:sym typeface="Arial" pitchFamily="34" charset="0"/>
                    </a:defRPr>
                  </a:lvl9pPr>
                </a:lstStyle>
                <a:p>
                  <a:pPr algn="ctr" eaLnBrk="1" fontAlgn="base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2000" b="1" dirty="0" smtClean="0">
                      <a:solidFill>
                        <a:srgbClr val="000000"/>
                      </a:solidFill>
                      <a:latin typeface="Calibri" pitchFamily="34" charset="0"/>
                    </a:rPr>
                    <a:t>Atmospheric Components</a:t>
                  </a:r>
                  <a:endParaRPr lang="en-US" altLang="en-US" sz="2000" b="1" dirty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980742" y="3633810"/>
                  <a:ext cx="7159958" cy="533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8488C4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16200000" scaled="0"/>
                  <a:tileRect/>
                </a:gra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42862" tIns="42862" rIns="42862" bIns="4286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120650" indent="-12065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000" dirty="0" smtClean="0">
                      <a:solidFill>
                        <a:srgbClr val="000000"/>
                      </a:solidFill>
                      <a:sym typeface="Arial" pitchFamily="34" charset="0"/>
                    </a:rPr>
                    <a:t> </a:t>
                  </a:r>
                  <a:r>
                    <a:rPr lang="en-US" sz="2800" dirty="0" smtClean="0">
                      <a:solidFill>
                        <a:srgbClr val="000000"/>
                      </a:solidFill>
                      <a:sym typeface="Arial" pitchFamily="34" charset="0"/>
                    </a:rPr>
                    <a:t>NEMS/ESMF</a:t>
                  </a: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879824" y="3248082"/>
                  <a:ext cx="0" cy="40801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Straight Connector 28"/>
                <p:cNvCxnSpPr/>
                <p:nvPr/>
              </p:nvCxnSpPr>
              <p:spPr bwMode="auto">
                <a:xfrm>
                  <a:off x="3629435" y="3263226"/>
                  <a:ext cx="0" cy="370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0" name="Flowchart: Process 29"/>
                <p:cNvSpPr/>
                <p:nvPr/>
              </p:nvSpPr>
              <p:spPr bwMode="auto">
                <a:xfrm>
                  <a:off x="1256400" y="2446441"/>
                  <a:ext cx="1295400" cy="807596"/>
                </a:xfrm>
                <a:prstGeom prst="flowChartProcess">
                  <a:avLst/>
                </a:prstGeom>
                <a:solidFill>
                  <a:srgbClr val="60898A">
                    <a:alpha val="57000"/>
                  </a:srgbClr>
                </a:solidFill>
                <a:ln w="254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Atm Dycore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(TBD)</a:t>
                  </a:r>
                </a:p>
              </p:txBody>
            </p:sp>
            <p:sp>
              <p:nvSpPr>
                <p:cNvPr id="31" name="Flowchart: Process 30"/>
                <p:cNvSpPr/>
                <p:nvPr/>
              </p:nvSpPr>
              <p:spPr bwMode="auto">
                <a:xfrm>
                  <a:off x="4773344" y="4611342"/>
                  <a:ext cx="1245469" cy="867551"/>
                </a:xfrm>
                <a:prstGeom prst="flowChartProcess">
                  <a:avLst/>
                </a:prstGeom>
                <a:solidFill>
                  <a:srgbClr val="A4A4D4">
                    <a:alpha val="88000"/>
                  </a:srgbClr>
                </a:solidFill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Wave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(WW3)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(SWAN)</a:t>
                  </a:r>
                </a:p>
              </p:txBody>
            </p:sp>
            <p:sp>
              <p:nvSpPr>
                <p:cNvPr id="32" name="Flowchart: Process 31"/>
                <p:cNvSpPr/>
                <p:nvPr/>
              </p:nvSpPr>
              <p:spPr bwMode="auto">
                <a:xfrm>
                  <a:off x="6497948" y="4611342"/>
                  <a:ext cx="1239520" cy="867551"/>
                </a:xfrm>
                <a:prstGeom prst="flowChartProcess">
                  <a:avLst/>
                </a:prstGeom>
                <a:solidFill>
                  <a:srgbClr val="A4A4D4">
                    <a:alpha val="88000"/>
                  </a:srgbClr>
                </a:solidFill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Sea Ice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(CICE/KISS)</a:t>
                  </a:r>
                </a:p>
              </p:txBody>
            </p:sp>
            <p:sp>
              <p:nvSpPr>
                <p:cNvPr id="33" name="Flowchart: Process 32"/>
                <p:cNvSpPr/>
                <p:nvPr/>
              </p:nvSpPr>
              <p:spPr bwMode="auto">
                <a:xfrm>
                  <a:off x="4726193" y="2430879"/>
                  <a:ext cx="1239520" cy="817374"/>
                </a:xfrm>
                <a:prstGeom prst="flowChartProcess">
                  <a:avLst/>
                </a:prstGeom>
                <a:solidFill>
                  <a:srgbClr val="60898A">
                    <a:alpha val="52000"/>
                  </a:srgbClr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Aerosols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(GOCART)</a:t>
                  </a:r>
                </a:p>
              </p:txBody>
            </p:sp>
            <p:sp>
              <p:nvSpPr>
                <p:cNvPr id="34" name="Flowchart: Process 33"/>
                <p:cNvSpPr/>
                <p:nvPr/>
              </p:nvSpPr>
              <p:spPr bwMode="auto">
                <a:xfrm>
                  <a:off x="2967159" y="4620867"/>
                  <a:ext cx="1308585" cy="867551"/>
                </a:xfrm>
                <a:prstGeom prst="flowChartProcess">
                  <a:avLst/>
                </a:prstGeom>
                <a:solidFill>
                  <a:srgbClr val="A4A4D4">
                    <a:alpha val="88000"/>
                  </a:srgbClr>
                </a:solidFill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Ocean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(HYCOM)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(MOM)</a:t>
                  </a:r>
                </a:p>
              </p:txBody>
            </p:sp>
            <p:sp>
              <p:nvSpPr>
                <p:cNvPr id="35" name="Flowchart: Process 34"/>
                <p:cNvSpPr/>
                <p:nvPr/>
              </p:nvSpPr>
              <p:spPr bwMode="auto">
                <a:xfrm>
                  <a:off x="1236200" y="4620867"/>
                  <a:ext cx="1239520" cy="867552"/>
                </a:xfrm>
                <a:prstGeom prst="flowChartProcess">
                  <a:avLst/>
                </a:prstGeom>
                <a:solidFill>
                  <a:srgbClr val="A4A4D4">
                    <a:alpha val="88000"/>
                  </a:srgbClr>
                </a:solidFill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Land Surface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(NOAH)</a:t>
                  </a:r>
                </a:p>
              </p:txBody>
            </p:sp>
            <p:sp>
              <p:nvSpPr>
                <p:cNvPr id="36" name="Flowchart: Process 35"/>
                <p:cNvSpPr/>
                <p:nvPr/>
              </p:nvSpPr>
              <p:spPr bwMode="auto">
                <a:xfrm>
                  <a:off x="2954160" y="2436663"/>
                  <a:ext cx="1347465" cy="817374"/>
                </a:xfrm>
                <a:prstGeom prst="flowChartProcess">
                  <a:avLst/>
                </a:prstGeom>
                <a:solidFill>
                  <a:srgbClr val="60898A">
                    <a:alpha val="51000"/>
                  </a:srgbClr>
                </a:solidFill>
                <a:ln w="254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42862" tIns="42862" rIns="42862" bIns="4286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Atm Physics</a:t>
                  </a:r>
                </a:p>
                <a:p>
                  <a:pPr algn="ctr" fontAlgn="base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en-US" sz="1600" b="1" dirty="0" smtClean="0">
                      <a:solidFill>
                        <a:srgbClr val="000000"/>
                      </a:solidFill>
                    </a:rPr>
                    <a:t>(GFS)</a:t>
                  </a: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 bwMode="auto">
                <a:xfrm>
                  <a:off x="3621451" y="4167210"/>
                  <a:ext cx="0" cy="45365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" name="Straight Connector 37"/>
                <p:cNvCxnSpPr/>
                <p:nvPr/>
              </p:nvCxnSpPr>
              <p:spPr bwMode="auto">
                <a:xfrm>
                  <a:off x="5386553" y="4167208"/>
                  <a:ext cx="906" cy="45366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1860817" y="4167208"/>
                  <a:ext cx="0" cy="47220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>
                  <a:off x="5393578" y="3248253"/>
                  <a:ext cx="2068" cy="38555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41" name="Flowchart: Process 40"/>
            <p:cNvSpPr/>
            <p:nvPr/>
          </p:nvSpPr>
          <p:spPr bwMode="auto">
            <a:xfrm>
              <a:off x="6414486" y="2528364"/>
              <a:ext cx="1347465" cy="817374"/>
            </a:xfrm>
            <a:prstGeom prst="flowChartProcess">
              <a:avLst/>
            </a:prstGeom>
            <a:solidFill>
              <a:srgbClr val="60898A">
                <a:alpha val="51000"/>
              </a:srgbClr>
            </a:solidFill>
            <a:ln w="254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42862" tIns="42862" rIns="42862" bIns="42862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en-US" sz="1600" b="1" dirty="0" err="1" smtClean="0">
                  <a:solidFill>
                    <a:srgbClr val="000000"/>
                  </a:solidFill>
                </a:rPr>
                <a:t>Atm</a:t>
              </a:r>
              <a:r>
                <a:rPr lang="en-US" altLang="en-US" sz="1600" b="1" dirty="0" smtClean="0">
                  <a:solidFill>
                    <a:srgbClr val="000000"/>
                  </a:solidFill>
                </a:rPr>
                <a:t> DA</a:t>
              </a:r>
            </a:p>
            <a:p>
              <a:pPr algn="ct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en-US" sz="1600" b="1" dirty="0" smtClean="0">
                  <a:solidFill>
                    <a:srgbClr val="000000"/>
                  </a:solidFill>
                </a:rPr>
                <a:t>(GSI)</a:t>
              </a: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>
              <a:off x="7105266" y="3345567"/>
              <a:ext cx="2068" cy="385557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7109402" y="4264695"/>
              <a:ext cx="0" cy="444132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6" name="Rectangle 5"/>
          <p:cNvSpPr/>
          <p:nvPr/>
        </p:nvSpPr>
        <p:spPr>
          <a:xfrm>
            <a:off x="161925" y="5357682"/>
            <a:ext cx="8877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NGGPS implementation plan development includes an aerosol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evelopment of dust/aerosol capabilities is underway by universities and federal labs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356350"/>
            <a:ext cx="468052" cy="365125"/>
          </a:xfrm>
          <a:prstGeom prst="rect">
            <a:avLst/>
          </a:prstGeom>
        </p:spPr>
        <p:txBody>
          <a:bodyPr/>
          <a:lstStyle/>
          <a:p>
            <a:fld id="{FB63A04B-3655-47AA-8885-DCCD93288A8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24644"/>
            <a:ext cx="7543800" cy="533400"/>
          </a:xfrm>
        </p:spPr>
        <p:txBody>
          <a:bodyPr/>
          <a:lstStyle/>
          <a:p>
            <a:r>
              <a:rPr lang="en-US" dirty="0" smtClean="0"/>
              <a:t>NGGPS Dust/Aerosol </a:t>
            </a:r>
            <a:br>
              <a:rPr lang="en-US" dirty="0" smtClean="0"/>
            </a:br>
            <a:r>
              <a:rPr lang="en-US" dirty="0" smtClean="0"/>
              <a:t>Development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32186"/>
            <a:ext cx="9020175" cy="51899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0" dirty="0" smtClean="0">
                <a:effectLst/>
              </a:rPr>
              <a:t>Paul </a:t>
            </a:r>
            <a:r>
              <a:rPr lang="en-US" sz="2200" b="0" dirty="0" err="1">
                <a:effectLst/>
              </a:rPr>
              <a:t>Ginoux</a:t>
            </a:r>
            <a:r>
              <a:rPr lang="en-US" sz="2200" b="0" dirty="0">
                <a:effectLst/>
              </a:rPr>
              <a:t> (NOAA GFDL) </a:t>
            </a:r>
            <a:endParaRPr lang="en-US" sz="2200" b="0" dirty="0" smtClean="0">
              <a:effectLst/>
            </a:endParaRPr>
          </a:p>
          <a:p>
            <a:pPr marL="628650" lvl="1" indent="-228600"/>
            <a:r>
              <a:rPr lang="en-US" sz="2100" b="0" dirty="0" smtClean="0">
                <a:effectLst/>
                <a:ea typeface="Calibri"/>
                <a:cs typeface="Times New Roman"/>
              </a:rPr>
              <a:t>Implementation </a:t>
            </a:r>
            <a:r>
              <a:rPr lang="en-US" sz="2100" b="0" dirty="0">
                <a:effectLst/>
                <a:ea typeface="Calibri"/>
                <a:cs typeface="Times New Roman"/>
              </a:rPr>
              <a:t>and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Testing </a:t>
            </a:r>
            <a:r>
              <a:rPr lang="en-US" sz="2100" b="0" dirty="0">
                <a:effectLst/>
                <a:ea typeface="Calibri"/>
                <a:cs typeface="Times New Roman"/>
              </a:rPr>
              <a:t>of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Regional </a:t>
            </a:r>
            <a:r>
              <a:rPr lang="en-US" sz="2100" b="0" dirty="0">
                <a:effectLst/>
                <a:ea typeface="Calibri"/>
                <a:cs typeface="Times New Roman"/>
              </a:rPr>
              <a:t>and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Global Dust Forecasting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dirty="0">
                <a:effectLst/>
                <a:ea typeface="Calibri"/>
                <a:cs typeface="Arial" panose="020B0604020202020204" pitchFamily="34" charset="0"/>
              </a:rPr>
              <a:t>Sarah Lu (SUNY </a:t>
            </a:r>
            <a:r>
              <a:rPr lang="en-US" sz="2200" b="0" dirty="0" smtClean="0">
                <a:effectLst/>
                <a:ea typeface="Calibri"/>
                <a:cs typeface="Arial" panose="020B0604020202020204" pitchFamily="34" charset="0"/>
              </a:rPr>
              <a:t>Albany)</a:t>
            </a:r>
          </a:p>
          <a:p>
            <a:pPr marL="628650" lvl="1" indent="-228600"/>
            <a:r>
              <a:rPr lang="en-US" sz="2100" b="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Investigation </a:t>
            </a:r>
            <a:r>
              <a:rPr lang="en-US" sz="2100" b="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of Aerosol Effects on Weather Forecast using NCEP Global Forecast </a:t>
            </a:r>
            <a:r>
              <a:rPr lang="en-US" sz="2100" b="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System – radiative effects</a:t>
            </a:r>
          </a:p>
          <a:p>
            <a:pPr marL="628650" lvl="1" indent="-228600"/>
            <a:r>
              <a:rPr lang="en-US" sz="2100" b="0" dirty="0">
                <a:solidFill>
                  <a:sysClr val="windowText" lastClr="000000"/>
                </a:solidFill>
                <a:effectLst/>
              </a:rPr>
              <a:t>Improving Cloud Microphysics and Their Interactions with Aerosols in the </a:t>
            </a:r>
            <a:r>
              <a:rPr lang="en-US" sz="2100" b="0" dirty="0" smtClean="0">
                <a:solidFill>
                  <a:sysClr val="windowText" lastClr="000000"/>
                </a:solidFill>
                <a:effectLst/>
              </a:rPr>
              <a:t>NCEP Global </a:t>
            </a:r>
            <a:r>
              <a:rPr lang="en-US" sz="2100" b="0" dirty="0">
                <a:solidFill>
                  <a:sysClr val="windowText" lastClr="000000"/>
                </a:solidFill>
                <a:effectLst/>
              </a:rPr>
              <a:t>Models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dirty="0" smtClean="0">
                <a:effectLst/>
              </a:rPr>
              <a:t>Georg Grell (NOAA/ESRL/GSD)</a:t>
            </a:r>
          </a:p>
          <a:p>
            <a:pPr marL="628650" lvl="1" indent="-228600"/>
            <a:r>
              <a:rPr lang="en-US" sz="2100" b="0" dirty="0" smtClean="0">
                <a:effectLst/>
                <a:ea typeface="Calibri"/>
                <a:cs typeface="Times New Roman"/>
              </a:rPr>
              <a:t>Using Advanced Photochemical </a:t>
            </a:r>
            <a:r>
              <a:rPr lang="en-US" sz="2100" b="0" dirty="0">
                <a:effectLst/>
                <a:ea typeface="Calibri"/>
                <a:cs typeface="Times New Roman"/>
              </a:rPr>
              <a:t>and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Aerosol Modules </a:t>
            </a:r>
            <a:r>
              <a:rPr lang="en-US" sz="2100" b="0" dirty="0">
                <a:effectLst/>
                <a:ea typeface="Calibri"/>
                <a:cs typeface="Times New Roman"/>
              </a:rPr>
              <a:t>to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Verify </a:t>
            </a:r>
            <a:r>
              <a:rPr lang="en-US" sz="2100" b="0" dirty="0">
                <a:effectLst/>
                <a:ea typeface="Calibri"/>
                <a:cs typeface="Times New Roman"/>
              </a:rPr>
              <a:t>the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Applicability </a:t>
            </a:r>
            <a:r>
              <a:rPr lang="en-US" sz="2100" b="0" dirty="0">
                <a:effectLst/>
                <a:ea typeface="Calibri"/>
                <a:cs typeface="Times New Roman"/>
              </a:rPr>
              <a:t>of GOCART A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erosol Modules </a:t>
            </a:r>
            <a:r>
              <a:rPr lang="en-US" sz="2100" b="0" dirty="0">
                <a:effectLst/>
                <a:ea typeface="Calibri"/>
                <a:cs typeface="Times New Roman"/>
              </a:rPr>
              <a:t>within </a:t>
            </a:r>
            <a:r>
              <a:rPr lang="en-US" sz="2100" b="0" dirty="0" smtClean="0">
                <a:effectLst/>
                <a:ea typeface="Calibri"/>
                <a:cs typeface="Times New Roman"/>
              </a:rPr>
              <a:t>Global Weather Prediction Models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dirty="0" err="1" smtClean="0">
                <a:effectLst/>
                <a:ea typeface="Calibri"/>
                <a:cs typeface="Arial" panose="020B0604020202020204" pitchFamily="34" charset="0"/>
              </a:rPr>
              <a:t>Zhanqing</a:t>
            </a:r>
            <a:r>
              <a:rPr lang="en-US" sz="2200" b="0" dirty="0" smtClean="0">
                <a:effectLst/>
                <a:ea typeface="Calibri"/>
                <a:cs typeface="Arial" panose="020B0604020202020204" pitchFamily="34" charset="0"/>
              </a:rPr>
              <a:t> Li (Univ. of MD)</a:t>
            </a:r>
          </a:p>
          <a:p>
            <a:pPr marL="742950" lvl="1" indent="-342900">
              <a:buFont typeface="Arial" panose="020B0604020202020204" pitchFamily="34" charset="0"/>
              <a:buChar char="•"/>
            </a:pPr>
            <a:r>
              <a:rPr lang="en-US" sz="2100" b="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Evaluating </a:t>
            </a:r>
            <a:r>
              <a:rPr lang="en-US" sz="2100" b="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the Impact of Cloud-Aerosol-Precipitation Interaction (CAPI) Schemes on Rainfall Forecast in the </a:t>
            </a:r>
            <a:r>
              <a:rPr lang="en-US" sz="2100" b="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NGGPS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356350"/>
            <a:ext cx="468052" cy="365125"/>
          </a:xfrm>
          <a:prstGeom prst="rect">
            <a:avLst/>
          </a:prstGeom>
        </p:spPr>
        <p:txBody>
          <a:bodyPr/>
          <a:lstStyle/>
          <a:p>
            <a:fld id="{FB63A04B-3655-47AA-8885-DCCD93288A84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9" y="76200"/>
            <a:ext cx="6896771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Implementation and testing of regional and global dust forecasting</a:t>
            </a: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</a:rPr>
              <a:t>NOAA NGGPS project </a:t>
            </a: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</a:rPr>
              <a:t>PI: Paul Ginoux (NOAA GFDL)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11" y="990600"/>
            <a:ext cx="26236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1. Dust Sources Inventory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8" y="3276600"/>
            <a:ext cx="3017749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2. Dust Simulation/forecasting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8" y="5181600"/>
            <a:ext cx="2049279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3. Model Evaluation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990600"/>
            <a:ext cx="6172200" cy="73866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Dust detection using MODIS satellite at 0.1</a:t>
            </a:r>
            <a:r>
              <a:rPr lang="en-US" sz="1400" baseline="30000" dirty="0" smtClean="0">
                <a:solidFill>
                  <a:prstClr val="black"/>
                </a:solidFill>
              </a:rPr>
              <a:t>o </a:t>
            </a:r>
            <a:r>
              <a:rPr lang="en-US" sz="1400" dirty="0" smtClean="0">
                <a:solidFill>
                  <a:prstClr val="black"/>
                </a:solidFill>
              </a:rPr>
              <a:t>resolution (~10 km) daily for 12 years (2003-2014). Dust source = location of the most frequent dust events (Ginoux et al.,  Rev. </a:t>
            </a:r>
            <a:r>
              <a:rPr lang="en-US" sz="1400" dirty="0" err="1" smtClean="0">
                <a:solidFill>
                  <a:prstClr val="black"/>
                </a:solidFill>
              </a:rPr>
              <a:t>Geophys</a:t>
            </a:r>
            <a:r>
              <a:rPr lang="en-US" sz="1400" dirty="0" smtClean="0">
                <a:solidFill>
                  <a:prstClr val="black"/>
                </a:solidFill>
              </a:rPr>
              <a:t>., 2012). Unique global high resolution dust sources inventory.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7" name="Picture 6" descr="plot_march_291.ps.jpg"/>
          <p:cNvPicPr>
            <a:picLocks noChangeAspect="1"/>
          </p:cNvPicPr>
          <p:nvPr/>
        </p:nvPicPr>
        <p:blipFill rotWithShape="1">
          <a:blip r:embed="rId3" cstate="print"/>
          <a:srcRect l="43240" t="30556" r="24062" b="39007"/>
          <a:stretch/>
        </p:blipFill>
        <p:spPr>
          <a:xfrm>
            <a:off x="838205" y="1600212"/>
            <a:ext cx="1579689" cy="1618881"/>
          </a:xfrm>
          <a:prstGeom prst="rect">
            <a:avLst/>
          </a:prstGeom>
        </p:spPr>
      </p:pic>
      <p:pic>
        <p:nvPicPr>
          <p:cNvPr id="8" name="Content Placeholder 3" descr="modis_1.0_allsc_agr30.jpg"/>
          <p:cNvPicPr>
            <a:picLocks noChangeAspect="1"/>
          </p:cNvPicPr>
          <p:nvPr/>
        </p:nvPicPr>
        <p:blipFill>
          <a:blip r:embed="rId4" cstate="print"/>
          <a:srcRect b="2985"/>
          <a:stretch>
            <a:fillRect/>
          </a:stretch>
        </p:blipFill>
        <p:spPr>
          <a:xfrm>
            <a:off x="4800600" y="1676400"/>
            <a:ext cx="3733800" cy="149352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895600" y="2895600"/>
            <a:ext cx="1295400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8400" y="1828809"/>
            <a:ext cx="2362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One granule of satellite pixels at a time from regional to global, daily and for 12 years of newly released MODIS data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4" name="Picture 13" descr="Screensho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12305" r="51874" b="16307"/>
          <a:stretch/>
        </p:blipFill>
        <p:spPr>
          <a:xfrm>
            <a:off x="990605" y="3886200"/>
            <a:ext cx="1101345" cy="1143000"/>
          </a:xfrm>
          <a:prstGeom prst="rect">
            <a:avLst/>
          </a:prstGeom>
        </p:spPr>
      </p:pic>
      <p:pic>
        <p:nvPicPr>
          <p:cNvPr id="15" name="Picture 14" descr="Screenshot-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0106" r="13922" b="17529"/>
          <a:stretch/>
        </p:blipFill>
        <p:spPr>
          <a:xfrm>
            <a:off x="5791200" y="3886200"/>
            <a:ext cx="2590800" cy="1143000"/>
          </a:xfrm>
          <a:prstGeom prst="rect">
            <a:avLst/>
          </a:prstGeom>
        </p:spPr>
      </p:pic>
      <p:pic>
        <p:nvPicPr>
          <p:cNvPr id="16" name="Picture 15" descr="cm3_dust_2012-10-19-20-21_2x2.jpg"/>
          <p:cNvPicPr>
            <a:picLocks noChangeAspect="1"/>
          </p:cNvPicPr>
          <p:nvPr/>
        </p:nvPicPr>
        <p:blipFill>
          <a:blip r:embed="rId7" cstate="print"/>
          <a:srcRect l="48809" t="5556" r="4739" b="60996"/>
          <a:stretch>
            <a:fillRect/>
          </a:stretch>
        </p:blipFill>
        <p:spPr>
          <a:xfrm>
            <a:off x="76200" y="5573661"/>
            <a:ext cx="1524000" cy="1208151"/>
          </a:xfrm>
          <a:prstGeom prst="rect">
            <a:avLst/>
          </a:prstGeom>
        </p:spPr>
      </p:pic>
      <p:pic>
        <p:nvPicPr>
          <p:cNvPr id="17" name="Picture 16" descr="CALIPSO.2012-10-19.344691.jpg"/>
          <p:cNvPicPr>
            <a:picLocks noChangeAspect="1"/>
          </p:cNvPicPr>
          <p:nvPr/>
        </p:nvPicPr>
        <p:blipFill rotWithShape="1">
          <a:blip r:embed="rId8" cstate="print"/>
          <a:srcRect l="-701" t="1050" r="3580" b="55090"/>
          <a:stretch/>
        </p:blipFill>
        <p:spPr>
          <a:xfrm>
            <a:off x="1600200" y="5867411"/>
            <a:ext cx="3429000" cy="774283"/>
          </a:xfrm>
          <a:prstGeom prst="rect">
            <a:avLst/>
          </a:prstGeom>
        </p:spPr>
      </p:pic>
      <p:pic>
        <p:nvPicPr>
          <p:cNvPr id="18" name="Picture 17" descr="compare_aeronet.ps.jpg"/>
          <p:cNvPicPr>
            <a:picLocks noChangeAspect="1"/>
          </p:cNvPicPr>
          <p:nvPr/>
        </p:nvPicPr>
        <p:blipFill rotWithShape="1">
          <a:blip r:embed="rId9" cstate="print"/>
          <a:srcRect l="2362" r="8251" b="75819"/>
          <a:stretch/>
        </p:blipFill>
        <p:spPr>
          <a:xfrm>
            <a:off x="5029201" y="5875022"/>
            <a:ext cx="4093929" cy="7543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05200" y="3276600"/>
            <a:ext cx="556260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Dust simulation with NMMB for one year (2012), global and CONUS (high resolution) 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124200" y="4800600"/>
            <a:ext cx="1295400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09800" y="3886200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Dust events are frequent in the High Plains, creating deadly accident, shutting Interstate Highways, such as in October 2012.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25290" y="5181612"/>
            <a:ext cx="4858446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Evaluation and skill scores using ground-based and satellite data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4600" y="5562612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CALIPSO </a:t>
            </a:r>
            <a:r>
              <a:rPr lang="en-US" sz="1400" dirty="0" err="1" smtClean="0">
                <a:solidFill>
                  <a:prstClr val="black"/>
                </a:solidFill>
              </a:rPr>
              <a:t>lidar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9801" y="5562612"/>
            <a:ext cx="2063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AERONET </a:t>
            </a:r>
            <a:r>
              <a:rPr lang="en-US" sz="1400" dirty="0" err="1" smtClean="0">
                <a:solidFill>
                  <a:prstClr val="black"/>
                </a:solidFill>
              </a:rPr>
              <a:t>sunphotometer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m3.1_aerosols_201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85800" y="0"/>
            <a:ext cx="1043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35704" y="147638"/>
            <a:ext cx="6934200" cy="1147762"/>
          </a:xfrm>
        </p:spPr>
        <p:txBody>
          <a:bodyPr/>
          <a:lstStyle/>
          <a:p>
            <a:r>
              <a:rPr lang="en-US" sz="2400" b="1" dirty="0"/>
              <a:t>Investigation of Aerosol Effects on Weather Forecast </a:t>
            </a:r>
            <a:r>
              <a:rPr lang="en-US" sz="2400" b="1" dirty="0" smtClean="0"/>
              <a:t>using NCEP </a:t>
            </a:r>
            <a:r>
              <a:rPr lang="en-US" sz="2400" b="1" dirty="0"/>
              <a:t>Global Forecast </a:t>
            </a:r>
            <a:r>
              <a:rPr lang="en-US" sz="2400" b="1" dirty="0" smtClean="0"/>
              <a:t>System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452" y="1295401"/>
            <a:ext cx="8183880" cy="37391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85800" algn="l"/>
              </a:tabLst>
            </a:pPr>
            <a:r>
              <a:rPr lang="en-US" sz="1600" i="1" dirty="0" smtClean="0">
                <a:solidFill>
                  <a:srgbClr val="0070C0"/>
                </a:solidFill>
              </a:rPr>
              <a:t>PI</a:t>
            </a:r>
            <a:r>
              <a:rPr lang="en-US" sz="1600" i="1" dirty="0">
                <a:solidFill>
                  <a:srgbClr val="0070C0"/>
                </a:solidFill>
              </a:rPr>
              <a:t>: </a:t>
            </a:r>
            <a:r>
              <a:rPr lang="en-US" sz="1600" i="1" dirty="0" smtClean="0">
                <a:solidFill>
                  <a:srgbClr val="0070C0"/>
                </a:solidFill>
              </a:rPr>
              <a:t>Sarah </a:t>
            </a:r>
            <a:r>
              <a:rPr lang="en-US" sz="1600" i="1" dirty="0">
                <a:solidFill>
                  <a:srgbClr val="0070C0"/>
                </a:solidFill>
              </a:rPr>
              <a:t>Lu, University at Albany, State University of New York (SUNYA</a:t>
            </a:r>
            <a:r>
              <a:rPr lang="en-US" sz="1600" i="1" dirty="0" smtClean="0">
                <a:solidFill>
                  <a:srgbClr val="0070C0"/>
                </a:solidFill>
              </a:rPr>
              <a:t>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17334" y="2542401"/>
            <a:ext cx="5926666" cy="33909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400" dirty="0" smtClean="0">
                <a:solidFill>
                  <a:srgbClr val="000000"/>
                </a:solidFill>
              </a:rPr>
              <a:t>Upgrade the infrastructure </a:t>
            </a:r>
            <a:r>
              <a:rPr lang="en-US" sz="1400" dirty="0">
                <a:solidFill>
                  <a:srgbClr val="000000"/>
                </a:solidFill>
              </a:rPr>
              <a:t>in the dual resolution system, allowing NGAC aerosol fields fed </a:t>
            </a:r>
            <a:r>
              <a:rPr lang="en-US" sz="1400" dirty="0" smtClean="0">
                <a:solidFill>
                  <a:srgbClr val="000000"/>
                </a:solidFill>
              </a:rPr>
              <a:t>into GFS</a:t>
            </a:r>
          </a:p>
          <a:p>
            <a:pPr>
              <a:buClrTx/>
            </a:pPr>
            <a:r>
              <a:rPr lang="en-US" sz="1400" dirty="0">
                <a:solidFill>
                  <a:srgbClr val="000000"/>
                </a:solidFill>
              </a:rPr>
              <a:t>The radiation package in GSM will be modified so aerosol optical properties can </a:t>
            </a:r>
            <a:r>
              <a:rPr lang="en-US" sz="1400" dirty="0" smtClean="0">
                <a:solidFill>
                  <a:srgbClr val="000000"/>
                </a:solidFill>
              </a:rPr>
              <a:t>be determined </a:t>
            </a:r>
            <a:r>
              <a:rPr lang="en-US" sz="1400" dirty="0">
                <a:solidFill>
                  <a:srgbClr val="000000"/>
                </a:solidFill>
              </a:rPr>
              <a:t>from GOCART aerosol species taken from external NGAC output files (</a:t>
            </a:r>
            <a:r>
              <a:rPr lang="en-US" sz="1400" dirty="0" smtClean="0">
                <a:solidFill>
                  <a:srgbClr val="000000"/>
                </a:solidFill>
              </a:rPr>
              <a:t>the loose </a:t>
            </a:r>
            <a:r>
              <a:rPr lang="en-US" sz="1400" dirty="0">
                <a:solidFill>
                  <a:srgbClr val="000000"/>
                </a:solidFill>
              </a:rPr>
              <a:t>coupling option) or internally from 3-dimensional tracer arrays (the tight </a:t>
            </a:r>
            <a:r>
              <a:rPr lang="en-US" sz="1400" dirty="0" smtClean="0">
                <a:solidFill>
                  <a:srgbClr val="000000"/>
                </a:solidFill>
              </a:rPr>
              <a:t>coupling option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  <a:p>
            <a:pPr>
              <a:buClrTx/>
            </a:pPr>
            <a:r>
              <a:rPr lang="en-US" sz="1400" dirty="0">
                <a:solidFill>
                  <a:srgbClr val="000000"/>
                </a:solidFill>
              </a:rPr>
              <a:t>The GSI/CRTM code will be modified so aerosol radiative effects can be </a:t>
            </a:r>
            <a:r>
              <a:rPr lang="en-US" sz="1400" dirty="0" smtClean="0">
                <a:solidFill>
                  <a:srgbClr val="000000"/>
                </a:solidFill>
              </a:rPr>
              <a:t>determined from </a:t>
            </a:r>
            <a:r>
              <a:rPr lang="en-US" sz="1400" dirty="0">
                <a:solidFill>
                  <a:srgbClr val="000000"/>
                </a:solidFill>
              </a:rPr>
              <a:t>aerosol fields from external low-resolution NGAC files (the loose coupling </a:t>
            </a:r>
            <a:r>
              <a:rPr lang="en-US" sz="1400" dirty="0" smtClean="0">
                <a:solidFill>
                  <a:srgbClr val="000000"/>
                </a:solidFill>
              </a:rPr>
              <a:t>option) or </a:t>
            </a:r>
            <a:r>
              <a:rPr lang="en-US" sz="1400" dirty="0">
                <a:solidFill>
                  <a:srgbClr val="000000"/>
                </a:solidFill>
              </a:rPr>
              <a:t>from prognostic aerosol fields in GSM guess files (the tight coupling option)</a:t>
            </a:r>
          </a:p>
          <a:p>
            <a:pPr>
              <a:buClrTx/>
            </a:pPr>
            <a:r>
              <a:rPr lang="en-US" sz="1400" dirty="0">
                <a:solidFill>
                  <a:srgbClr val="000000"/>
                </a:solidFill>
              </a:rPr>
              <a:t>GFS parallel scripts will be modified to enable two-way coupling (the loose </a:t>
            </a:r>
            <a:r>
              <a:rPr lang="en-US" sz="1400" dirty="0" smtClean="0">
                <a:solidFill>
                  <a:srgbClr val="000000"/>
                </a:solidFill>
              </a:rPr>
              <a:t>coupling option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  <a:p>
            <a:pPr>
              <a:buClrTx/>
            </a:pPr>
            <a:r>
              <a:rPr lang="en-US" sz="1400" dirty="0">
                <a:solidFill>
                  <a:srgbClr val="000000"/>
                </a:solidFill>
              </a:rPr>
              <a:t>Evaluate NCEP RTG_SST analysis system with the aerosol option incorporated.</a:t>
            </a:r>
          </a:p>
          <a:p>
            <a:pPr>
              <a:buClrTx/>
            </a:pPr>
            <a:r>
              <a:rPr lang="en-US" sz="1400" dirty="0">
                <a:solidFill>
                  <a:srgbClr val="000000"/>
                </a:solidFill>
              </a:rPr>
              <a:t>RTG_SST analysis with and without considering aerosol attenuation will be </a:t>
            </a:r>
            <a:r>
              <a:rPr lang="en-US" sz="1400" dirty="0" smtClean="0">
                <a:solidFill>
                  <a:srgbClr val="000000"/>
                </a:solidFill>
              </a:rPr>
              <a:t>generated, and </a:t>
            </a:r>
            <a:r>
              <a:rPr lang="en-US" sz="1400" dirty="0">
                <a:solidFill>
                  <a:srgbClr val="000000"/>
                </a:solidFill>
              </a:rPr>
              <a:t>the impact of aerosols on SST analysis will be assessed using in situ observations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8" y="2743200"/>
            <a:ext cx="316874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181600"/>
            <a:ext cx="29887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Arial"/>
              </a:rPr>
              <a:t>An enhanced 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</a:rPr>
              <a:t>dual resolution system, allowing aerosol </a:t>
            </a:r>
            <a:r>
              <a:rPr lang="en-US" sz="1400" b="1" dirty="0">
                <a:solidFill>
                  <a:srgbClr val="0070C0"/>
                </a:solidFill>
                <a:latin typeface="Arial"/>
              </a:rPr>
              <a:t>information from 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</a:rPr>
              <a:t>low resolution </a:t>
            </a:r>
            <a:r>
              <a:rPr lang="en-US" sz="1400" b="1" dirty="0">
                <a:solidFill>
                  <a:srgbClr val="0070C0"/>
                </a:solidFill>
                <a:latin typeface="Arial"/>
              </a:rPr>
              <a:t>NGAC to be 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</a:rPr>
              <a:t>fed into </a:t>
            </a:r>
            <a:r>
              <a:rPr lang="en-US" sz="1400" b="1" dirty="0">
                <a:solidFill>
                  <a:srgbClr val="0070C0"/>
                </a:solidFill>
                <a:latin typeface="Arial"/>
              </a:rPr>
              <a:t>high 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</a:rPr>
              <a:t>resolution </a:t>
            </a:r>
            <a:r>
              <a:rPr lang="en-US" sz="1400" b="1" dirty="0">
                <a:solidFill>
                  <a:srgbClr val="0070C0"/>
                </a:solidFill>
                <a:latin typeface="Arial"/>
              </a:rPr>
              <a:t>GFS</a:t>
            </a:r>
            <a:r>
              <a:rPr lang="en-US" sz="1200" b="1" dirty="0">
                <a:solidFill>
                  <a:srgbClr val="0070C0"/>
                </a:solidFill>
                <a:latin typeface="Arial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700808"/>
            <a:ext cx="868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</a:rPr>
              <a:t>Project goal: Explore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the optimal configurations for the GFS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to represent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aerosol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processes.  Year 1 plans include: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6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192DB348-0692-4CC6-B6B3-E24C180629B8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7584" y="116632"/>
            <a:ext cx="7344816" cy="5635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NOAA operational predictions of atmospheric dispersion</a:t>
            </a:r>
            <a:endParaRPr lang="en-US" sz="3600" b="1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0608" y="1340768"/>
            <a:ext cx="8538708" cy="5328592"/>
          </a:xfrm>
          <a:prstGeom prst="rect">
            <a:avLst/>
          </a:prstGeom>
          <a:noFill/>
          <a:ln>
            <a:noFill/>
          </a:ln>
        </p:spPr>
        <p:txBody>
          <a:bodyPr vert="horz" lIns="274320" tIns="91440" rIns="91440" bIns="9144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00FF"/>
                </a:solidFill>
              </a:rPr>
              <a:t>Routine </a:t>
            </a:r>
            <a:r>
              <a:rPr lang="en-US" b="1" dirty="0">
                <a:solidFill>
                  <a:srgbClr val="0000FF"/>
                </a:solidFill>
              </a:rPr>
              <a:t>predictions:</a:t>
            </a:r>
          </a:p>
          <a:p>
            <a:pPr marL="514350" indent="-514350">
              <a:buFont typeface="Arial" pitchFamily="34" charset="0"/>
              <a:buNone/>
              <a:defRPr/>
            </a:pPr>
            <a:endParaRPr lang="en-US" sz="31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Smoke predictions nationwide </a:t>
            </a:r>
            <a:r>
              <a:rPr lang="en-US" sz="3100" dirty="0">
                <a:solidFill>
                  <a:srgbClr val="0000FF"/>
                </a:solidFill>
              </a:rPr>
              <a:t>http://airquality.weather.gov</a:t>
            </a:r>
            <a:r>
              <a:rPr lang="en-US" sz="3100" dirty="0" smtClean="0">
                <a:solidFill>
                  <a:srgbClr val="0000FF"/>
                </a:solidFill>
              </a:rPr>
              <a:t>/</a:t>
            </a:r>
            <a:endParaRPr lang="en-US" sz="31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Dust predictions over contiguous 48 states (CONUS) </a:t>
            </a:r>
            <a:r>
              <a:rPr lang="en-US" sz="3100" dirty="0" smtClean="0">
                <a:solidFill>
                  <a:srgbClr val="0000FF"/>
                </a:solidFill>
              </a:rPr>
              <a:t>http://airquality.weather.gov/</a:t>
            </a:r>
          </a:p>
          <a:p>
            <a:pPr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CTBTO </a:t>
            </a:r>
            <a:r>
              <a:rPr lang="en-US" sz="3100" dirty="0">
                <a:solidFill>
                  <a:srgbClr val="000000"/>
                </a:solidFill>
              </a:rPr>
              <a:t>on-demand backtracking </a:t>
            </a:r>
            <a:r>
              <a:rPr lang="en-US" sz="3100" dirty="0" smtClean="0">
                <a:solidFill>
                  <a:srgbClr val="000000"/>
                </a:solidFill>
              </a:rPr>
              <a:t>capability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3100" dirty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0000FF"/>
                </a:solidFill>
              </a:rPr>
              <a:t> Incident support: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31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Volcanic ash</a:t>
            </a:r>
          </a:p>
          <a:p>
            <a:pPr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Radiological contamination</a:t>
            </a:r>
          </a:p>
          <a:p>
            <a:pPr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Chemical releases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3100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All the above dispersion applications rely on HYSPLIT model.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3100" dirty="0" smtClean="0">
              <a:solidFill>
                <a:srgbClr val="0000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0000FF"/>
                </a:solidFill>
              </a:rPr>
              <a:t>Development of fine particulate matter </a:t>
            </a:r>
            <a:r>
              <a:rPr lang="en-US" b="1" dirty="0" smtClean="0">
                <a:solidFill>
                  <a:srgbClr val="0000FF"/>
                </a:solidFill>
              </a:rPr>
              <a:t>predictions: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sz="3100" dirty="0" smtClean="0">
              <a:solidFill>
                <a:srgbClr val="000000"/>
              </a:solidFill>
            </a:endParaRPr>
          </a:p>
          <a:p>
            <a:pPr marL="365760">
              <a:spcAft>
                <a:spcPts val="600"/>
              </a:spcAft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Wildfire smoke sources and dust sources are now included in CMAQ model</a:t>
            </a:r>
          </a:p>
          <a:p>
            <a:pPr marL="365760">
              <a:spcAft>
                <a:spcPts val="600"/>
              </a:spcAft>
              <a:defRPr/>
            </a:pPr>
            <a:endParaRPr lang="en-US" sz="3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0926" y="1632464"/>
            <a:ext cx="3672318" cy="5029199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35919" y="147638"/>
            <a:ext cx="6934200" cy="1147762"/>
          </a:xfrm>
        </p:spPr>
        <p:txBody>
          <a:bodyPr/>
          <a:lstStyle/>
          <a:p>
            <a:r>
              <a:rPr lang="en-US" sz="2000" b="1" dirty="0" smtClean="0"/>
              <a:t>Using advanced photochemical and aerosol modules to verify the applicability of GOCART aerosol modules within global weather prediction models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178437"/>
            <a:ext cx="8183880" cy="420387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i="1" dirty="0" smtClean="0">
                <a:solidFill>
                  <a:srgbClr val="000000"/>
                </a:solidFill>
              </a:rPr>
              <a:t>Georg A. Grell (NOAA/ESRL/GSD) and Stuart A. </a:t>
            </a:r>
            <a:r>
              <a:rPr lang="en-US" sz="1400" i="1" dirty="0" err="1" smtClean="0">
                <a:solidFill>
                  <a:srgbClr val="000000"/>
                </a:solidFill>
              </a:rPr>
              <a:t>McKeen</a:t>
            </a:r>
            <a:r>
              <a:rPr lang="en-US" sz="1400" i="1" dirty="0" smtClean="0">
                <a:solidFill>
                  <a:srgbClr val="000000"/>
                </a:solidFill>
              </a:rPr>
              <a:t> (NOAA/ESRL/CSD)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662621"/>
            <a:ext cx="4986126" cy="3008613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Perpetua"/>
              </a:rPr>
              <a:t>Use gas-phase and aerosol chemistry packages with different levels of sophistication in state-of-the-art global modeling systems </a:t>
            </a:r>
          </a:p>
          <a:p>
            <a:pPr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Perpetua"/>
              </a:rPr>
              <a:t>Determine the degree of complexity necessary to estimate the impact of aerosols on numerical weather prediction skill</a:t>
            </a:r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Perpetua"/>
                <a:cs typeface="Perpetua"/>
              </a:rPr>
              <a:t>Deliverables will include chemistry and aerosol packages for inclusion in any NGGPS modeling system as well as scientific publications</a:t>
            </a:r>
            <a:endParaRPr lang="en-US" sz="2000" dirty="0">
              <a:solidFill>
                <a:srgbClr val="000000"/>
              </a:solidFill>
              <a:latin typeface="Perpetua"/>
              <a:cs typeface="Perpetu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826675"/>
            <a:ext cx="4724400" cy="1754326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  <a:latin typeface="Perpetua"/>
              </a:rPr>
              <a:t>For NGGPS </a:t>
            </a:r>
            <a:r>
              <a:rPr lang="en-US" dirty="0" smtClean="0">
                <a:solidFill>
                  <a:srgbClr val="000000"/>
                </a:solidFill>
                <a:latin typeface="Perpetua"/>
                <a:cs typeface="Perpetua"/>
              </a:rPr>
              <a:t>this will accelerate </a:t>
            </a:r>
            <a:r>
              <a:rPr lang="en-US" dirty="0">
                <a:solidFill>
                  <a:srgbClr val="000000"/>
                </a:solidFill>
                <a:latin typeface="Perpetua"/>
                <a:cs typeface="Perpetua"/>
              </a:rPr>
              <a:t>development and implementation of weather prediction model </a:t>
            </a:r>
            <a:r>
              <a:rPr lang="en-US" dirty="0" smtClean="0">
                <a:solidFill>
                  <a:srgbClr val="000000"/>
                </a:solidFill>
                <a:latin typeface="Perpetua"/>
                <a:cs typeface="Perpetua"/>
              </a:rPr>
              <a:t>components (aerosol models), </a:t>
            </a:r>
            <a:r>
              <a:rPr lang="en-US" dirty="0">
                <a:solidFill>
                  <a:srgbClr val="000000"/>
                </a:solidFill>
                <a:latin typeface="Perpetua"/>
                <a:cs typeface="Perpetua"/>
              </a:rPr>
              <a:t>and improve coupling between the component model systems </a:t>
            </a:r>
            <a:endParaRPr lang="en-US" kern="0" dirty="0" smtClean="0">
              <a:solidFill>
                <a:prstClr val="black"/>
              </a:solidFill>
              <a:latin typeface="Perpetua"/>
              <a:cs typeface="Perpetu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kern="0" dirty="0" smtClean="0">
                <a:solidFill>
                  <a:prstClr val="black"/>
                </a:solidFill>
                <a:latin typeface="Perpetua"/>
              </a:rPr>
              <a:t>The evaluated chemistry and aerosol packages can be included in any of the NGGPS modeling systems</a:t>
            </a:r>
            <a:endParaRPr lang="en-US" kern="0" dirty="0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53380"/>
          <a:stretch/>
        </p:blipFill>
        <p:spPr>
          <a:xfrm>
            <a:off x="5302672" y="1847418"/>
            <a:ext cx="3526604" cy="3410382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7970119" y="1981200"/>
            <a:ext cx="117388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ECMWF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8153400" y="3962400"/>
            <a:ext cx="1173881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JMA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2472" y="5257800"/>
            <a:ext cx="35814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Arial"/>
              </a:rPr>
              <a:t>Improvement when  including aerosols for 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n</a:t>
            </a:r>
            <a:r>
              <a:rPr lang="en-US" sz="1050" dirty="0" smtClean="0">
                <a:solidFill>
                  <a:srgbClr val="000000"/>
                </a:solidFill>
                <a:latin typeface="Arial"/>
              </a:rPr>
              <a:t>ear surface temperature predictions as shown by a Working Group for Numerical Experimentation and a model </a:t>
            </a:r>
            <a:r>
              <a:rPr lang="en-US" sz="1050" dirty="0" err="1" smtClean="0">
                <a:solidFill>
                  <a:srgbClr val="000000"/>
                </a:solidFill>
                <a:latin typeface="Arial"/>
              </a:rPr>
              <a:t>intercomparison</a:t>
            </a:r>
            <a:r>
              <a:rPr lang="en-US" sz="1050" dirty="0" smtClean="0">
                <a:solidFill>
                  <a:srgbClr val="000000"/>
                </a:solidFill>
                <a:latin typeface="Arial"/>
              </a:rPr>
              <a:t> case over Brazil. Examples from 2 operational center models include radiation interaction (direct effect) and microphysics interaction (indirect effect). “No </a:t>
            </a:r>
            <a:r>
              <a:rPr lang="en-US" sz="1050" dirty="0" err="1" smtClean="0">
                <a:solidFill>
                  <a:srgbClr val="000000"/>
                </a:solidFill>
                <a:latin typeface="Arial"/>
              </a:rPr>
              <a:t>aeroso</a:t>
            </a:r>
            <a:r>
              <a:rPr lang="en-US" sz="1050" dirty="0" smtClean="0">
                <a:solidFill>
                  <a:srgbClr val="000000"/>
                </a:solidFill>
                <a:latin typeface="Arial"/>
              </a:rPr>
              <a:t>” runs were done with </a:t>
            </a:r>
            <a:r>
              <a:rPr lang="en-US" sz="1050" dirty="0" err="1" smtClean="0">
                <a:solidFill>
                  <a:srgbClr val="000000"/>
                </a:solidFill>
                <a:latin typeface="Arial"/>
              </a:rPr>
              <a:t>climatologies</a:t>
            </a:r>
            <a:endParaRPr lang="en-US" sz="105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9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Evaluating the Impact of Cloud-Aerosol-Precipitation Interaction (CAPI) Schemes on Rainfall Forecast in the NGGPS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540854"/>
            <a:ext cx="8183880" cy="79662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61938"/>
            <a:r>
              <a:rPr lang="en-US" sz="1400" dirty="0">
                <a:solidFill>
                  <a:srgbClr val="0070C0"/>
                </a:solidFill>
              </a:rPr>
              <a:t>Principal </a:t>
            </a:r>
            <a:r>
              <a:rPr lang="en-US" sz="1400" dirty="0" smtClean="0">
                <a:solidFill>
                  <a:srgbClr val="0070C0"/>
                </a:solidFill>
              </a:rPr>
              <a:t>Investigator: 	</a:t>
            </a:r>
            <a:r>
              <a:rPr lang="en-US" sz="1400" dirty="0">
                <a:solidFill>
                  <a:srgbClr val="0070C0"/>
                </a:solidFill>
              </a:rPr>
              <a:t>	</a:t>
            </a:r>
            <a:r>
              <a:rPr lang="en-US" sz="1400" dirty="0" smtClean="0">
                <a:solidFill>
                  <a:srgbClr val="0070C0"/>
                </a:solidFill>
              </a:rPr>
              <a:t>	</a:t>
            </a:r>
            <a:r>
              <a:rPr lang="en-US" sz="1400" dirty="0" err="1" smtClean="0">
                <a:solidFill>
                  <a:srgbClr val="0070C0"/>
                </a:solidFill>
              </a:rPr>
              <a:t>Zhanqing</a:t>
            </a:r>
            <a:r>
              <a:rPr lang="en-US" sz="1400" dirty="0" smtClean="0">
                <a:solidFill>
                  <a:srgbClr val="0070C0"/>
                </a:solidFill>
              </a:rPr>
              <a:t> Li - ESSIC</a:t>
            </a:r>
            <a:r>
              <a:rPr lang="en-US" sz="1400" dirty="0">
                <a:solidFill>
                  <a:srgbClr val="0070C0"/>
                </a:solidFill>
              </a:rPr>
              <a:t>, University of Maryland</a:t>
            </a:r>
            <a:r>
              <a:rPr lang="en-US" sz="1400" dirty="0" smtClean="0">
                <a:solidFill>
                  <a:srgbClr val="0070C0"/>
                </a:solidFill>
              </a:rPr>
              <a:t>          </a:t>
            </a:r>
          </a:p>
          <a:p>
            <a:pPr defTabSz="796925"/>
            <a:r>
              <a:rPr lang="en-US" sz="1400" dirty="0" smtClean="0">
                <a:solidFill>
                  <a:srgbClr val="0070C0"/>
                </a:solidFill>
              </a:rPr>
              <a:t>Co-Principal Investigator: 	</a:t>
            </a:r>
            <a:r>
              <a:rPr lang="en-US" sz="1400" dirty="0" err="1" smtClean="0">
                <a:solidFill>
                  <a:srgbClr val="0070C0"/>
                </a:solidFill>
              </a:rPr>
              <a:t>Seoung</a:t>
            </a:r>
            <a:r>
              <a:rPr lang="en-US" sz="1400" dirty="0" smtClean="0">
                <a:solidFill>
                  <a:srgbClr val="0070C0"/>
                </a:solidFill>
              </a:rPr>
              <a:t>-Soo Lee - ESSIC</a:t>
            </a:r>
            <a:r>
              <a:rPr lang="en-US" sz="1400" dirty="0">
                <a:solidFill>
                  <a:srgbClr val="0070C0"/>
                </a:solidFill>
              </a:rPr>
              <a:t>, University of Maryland</a:t>
            </a:r>
            <a:endParaRPr lang="en-US" sz="1400" dirty="0" smtClean="0">
              <a:solidFill>
                <a:srgbClr val="0070C0"/>
              </a:solidFill>
            </a:endParaRPr>
          </a:p>
          <a:p>
            <a:pPr defTabSz="796925"/>
            <a:r>
              <a:rPr lang="en-US" sz="1400" dirty="0" smtClean="0">
                <a:solidFill>
                  <a:srgbClr val="0070C0"/>
                </a:solidFill>
              </a:rPr>
              <a:t>Co-Investigators:		Yu-Tai </a:t>
            </a:r>
            <a:r>
              <a:rPr lang="en-US" sz="1400" dirty="0" err="1">
                <a:solidFill>
                  <a:srgbClr val="0070C0"/>
                </a:solidFill>
              </a:rPr>
              <a:t>Hou</a:t>
            </a:r>
            <a:r>
              <a:rPr lang="en-US" sz="1400" dirty="0">
                <a:solidFill>
                  <a:srgbClr val="0070C0"/>
                </a:solidFill>
              </a:rPr>
              <a:t>, Jun Wang, </a:t>
            </a:r>
            <a:r>
              <a:rPr lang="en-US" sz="1400" dirty="0" err="1">
                <a:solidFill>
                  <a:srgbClr val="0070C0"/>
                </a:solidFill>
              </a:rPr>
              <a:t>Shrinivas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</a:rPr>
              <a:t>Moorthi</a:t>
            </a:r>
            <a:r>
              <a:rPr lang="en-US" sz="1400" dirty="0" smtClean="0">
                <a:solidFill>
                  <a:srgbClr val="0070C0"/>
                </a:solidFill>
              </a:rPr>
              <a:t> - NOAA/NCEP/EMC</a:t>
            </a:r>
            <a:endParaRPr lang="en-US" sz="1400" dirty="0">
              <a:solidFill>
                <a:srgbClr val="0070C0"/>
              </a:solidFill>
            </a:endParaRPr>
          </a:p>
          <a:p>
            <a:pPr defTabSz="796925"/>
            <a:r>
              <a:rPr lang="en-US" sz="1400" dirty="0" smtClean="0">
                <a:solidFill>
                  <a:srgbClr val="0070C0"/>
                </a:solidFill>
              </a:rPr>
              <a:t>			Sarah Lu - </a:t>
            </a:r>
            <a:r>
              <a:rPr lang="en-US" sz="1400" dirty="0">
                <a:solidFill>
                  <a:srgbClr val="0070C0"/>
                </a:solidFill>
              </a:rPr>
              <a:t>SUNY Albany 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2302218"/>
            <a:ext cx="8458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Approach to evaluate schemes: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Evaluating the performance of the new physical </a:t>
            </a: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schemes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associated with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accounting for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the aerosol </a:t>
            </a: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effects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that affect rainfall forecasts and cloud </a:t>
            </a: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simulations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through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in-depth comparisons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with </a:t>
            </a: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extensive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global satellite and ground-based products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And observation-based findings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Understanding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the causes of discrepancies in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simulating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clouds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and their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interactions with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aerosol between current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and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new schemes, and between model simulations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and observations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by virtue of a high-resolution cloud-resolving model (CRM)</a:t>
            </a:r>
            <a:endParaRPr lang="en-US" dirty="0">
              <a:solidFill>
                <a:sysClr val="windowText" lastClr="000000"/>
              </a:solidFill>
              <a:latin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6048161"/>
            <a:ext cx="8128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</a:rPr>
              <a:t>Improving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the physical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parameterizations of cloud-aerosol interactions allows for efficient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accurate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more complete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representations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of physical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processes and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their interactions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across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scales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12" y="2337476"/>
            <a:ext cx="3173374" cy="162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4148877"/>
            <a:ext cx="285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An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integrated approach to evaluate the GFS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model regarding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CAPI by using CRM, SCM, and observations.</a:t>
            </a:r>
          </a:p>
        </p:txBody>
      </p:sp>
    </p:spTree>
    <p:extLst>
      <p:ext uri="{BB962C8B-B14F-4D97-AF65-F5344CB8AC3E}">
        <p14:creationId xmlns:p14="http://schemas.microsoft.com/office/powerpoint/2010/main" val="19329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588" y="296652"/>
            <a:ext cx="7543800" cy="533400"/>
          </a:xfrm>
        </p:spPr>
        <p:txBody>
          <a:bodyPr/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356350"/>
            <a:ext cx="468052" cy="365125"/>
          </a:xfrm>
          <a:prstGeom prst="rect">
            <a:avLst/>
          </a:prstGeom>
        </p:spPr>
        <p:txBody>
          <a:bodyPr/>
          <a:lstStyle/>
          <a:p>
            <a:fld id="{FB63A04B-3655-47AA-8885-DCCD93288A8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2860" y="944725"/>
            <a:ext cx="8229600" cy="56886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predictions of atmospheric dispersion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NOAA provides smoke predictions nationwide, dust predictions for CONUS, and an on demand back-tracking capability for CTBTO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smtClean="0">
                <a:solidFill>
                  <a:sysClr val="windowText" lastClr="000000"/>
                </a:solidFill>
                <a:latin typeface="Calibri"/>
              </a:rPr>
              <a:t>NOAA provides incident</a:t>
            </a:r>
            <a:r>
              <a:rPr lang="en-US" sz="20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for volcanic ash, radiological contamination and chemical release dispersion </a:t>
            </a:r>
            <a:endParaRPr lang="en-US" sz="2000" dirty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HYSPLIT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of fine particulate matter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predictions for</a:t>
            </a:r>
            <a:r>
              <a:rPr lang="en-US" sz="280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the US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Wildfire smoke sources and dust sources are included in CMAQ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Linkage with global dust/aerosol predictions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generation global prediction system (NGGPS)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Improved aerosol modeling and coupling with atmospheric radiation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microphysics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9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43800" cy="533400"/>
          </a:xfrm>
        </p:spPr>
        <p:txBody>
          <a:bodyPr/>
          <a:lstStyle/>
          <a:p>
            <a:r>
              <a:rPr lang="en-US" dirty="0" smtClean="0"/>
              <a:t>Smoke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247023"/>
            <a:ext cx="2514600" cy="5620502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Smoke predictions for CONUS (continental US), Alaska and Hawaii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NESDIS provides wildfire locations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E</a:t>
            </a:r>
            <a:r>
              <a:rPr lang="en-US" sz="1400" b="0" i="0" dirty="0" smtClean="0">
                <a:effectLst/>
              </a:rPr>
              <a:t>missions estimates from USFS </a:t>
            </a:r>
            <a:r>
              <a:rPr lang="en-US" sz="1400" b="0" i="0" dirty="0" err="1" smtClean="0">
                <a:effectLst/>
              </a:rPr>
              <a:t>Bluesky</a:t>
            </a:r>
            <a:r>
              <a:rPr lang="en-US" sz="1400" b="0" i="0" dirty="0" smtClean="0">
                <a:effectLst/>
              </a:rPr>
              <a:t> system (Testing updated version)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HYSPLIT </a:t>
            </a:r>
            <a:r>
              <a:rPr lang="en-US" sz="1400" b="0" i="0" dirty="0">
                <a:effectLst/>
              </a:rPr>
              <a:t>model for transport, dispersion and </a:t>
            </a:r>
            <a:r>
              <a:rPr lang="en-US" sz="1400" b="0" i="0" dirty="0" smtClean="0">
                <a:effectLst/>
              </a:rPr>
              <a:t>deposition (</a:t>
            </a:r>
            <a:r>
              <a:rPr lang="en-US" sz="1400" b="0" i="0" dirty="0" err="1" smtClean="0">
                <a:effectLst/>
              </a:rPr>
              <a:t>Rolph</a:t>
            </a:r>
            <a:r>
              <a:rPr lang="en-US" sz="1400" b="0" i="0" dirty="0" smtClean="0">
                <a:effectLst/>
              </a:rPr>
              <a:t> et. al., W&amp;F, 2009)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Recent updates include increased plume rise, decreased wet deposition, changes in daily emissions cycling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</a:rPr>
              <a:t>Developed </a:t>
            </a:r>
            <a:r>
              <a:rPr lang="en-US" sz="1400" b="0" i="0" dirty="0">
                <a:effectLst/>
              </a:rPr>
              <a:t>satellite product for verification </a:t>
            </a:r>
            <a:r>
              <a:rPr lang="en-US" sz="1400" b="0" i="0" dirty="0" smtClean="0">
                <a:effectLst/>
              </a:rPr>
              <a:t>(</a:t>
            </a:r>
            <a:r>
              <a:rPr lang="en-US" sz="1400" b="0" i="0" dirty="0" err="1" smtClean="0">
                <a:effectLst/>
              </a:rPr>
              <a:t>Kondragunta</a:t>
            </a:r>
            <a:r>
              <a:rPr lang="en-US" sz="1400" b="0" i="0" dirty="0" smtClean="0">
                <a:effectLst/>
              </a:rPr>
              <a:t> et.al. AMS 2008)</a:t>
            </a:r>
            <a:endParaRPr lang="en-US" sz="1400" b="0" i="0" dirty="0">
              <a:effectLst/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4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754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148036" y="73665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Operational Predictions at </a:t>
            </a:r>
            <a:r>
              <a:rPr lang="en-US" sz="1400" b="1" dirty="0">
                <a:solidFill>
                  <a:srgbClr val="0000FF"/>
                </a:solidFill>
                <a:latin typeface="Garamond" pitchFamily="18" charset="0"/>
                <a:cs typeface="Arial" pitchFamily="34" charset="0"/>
              </a:rPr>
              <a:t>http://airquality.weather.gov/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3214"/>
            <a:ext cx="6192688" cy="49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683EC28-49BC-4E06-A333-11E295748FC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44500" y="1079500"/>
            <a:ext cx="351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7/13/09, 17-18Z, Prediction:</a:t>
            </a:r>
          </a:p>
        </p:txBody>
      </p:sp>
      <p:sp>
        <p:nvSpPr>
          <p:cNvPr id="1541131" name="Text Box 11"/>
          <p:cNvSpPr txBox="1">
            <a:spLocks noChangeArrowheads="1"/>
          </p:cNvSpPr>
          <p:nvPr/>
        </p:nvSpPr>
        <p:spPr bwMode="auto">
          <a:xfrm>
            <a:off x="1043797" y="0"/>
            <a:ext cx="6905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Smoke Verification using Satellite Data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July 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13, </a:t>
            </a:r>
            <a:r>
              <a:rPr lang="en-US" sz="2800" b="1" i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2009 example</a:t>
            </a:r>
            <a:endParaRPr lang="en-US" sz="2800" b="1" i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14341" name="Picture 5" descr="G11AK_hysplit_FMS_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7" y="2521098"/>
            <a:ext cx="71421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457700" y="1092200"/>
            <a:ext cx="40259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7/13/09, 17-18Z, Observation: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GOES smoke product:  Confirms areal extent of peak concentrations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FMS = 30%, for column-averaged 	smoke &gt; 1 ug/m</a:t>
            </a:r>
            <a:r>
              <a:rPr lang="en-US" sz="1600" b="1" baseline="30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1636" y="6374297"/>
            <a:ext cx="4511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Manuscript about smoke verification product is in preparation</a:t>
            </a:r>
            <a:endParaRPr lang="en-US" sz="1400" dirty="0">
              <a:solidFill>
                <a:srgbClr val="000000"/>
              </a:solidFill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202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Canada/ Mexico Emission impact</a:t>
            </a:r>
            <a:br>
              <a:rPr lang="en-US" dirty="0" smtClean="0"/>
            </a:br>
            <a:r>
              <a:rPr lang="en-US" sz="3100" dirty="0" smtClean="0"/>
              <a:t>July –August, 2014 CONUS CSI verification</a:t>
            </a:r>
            <a:endParaRPr lang="en-US" sz="3100" dirty="0"/>
          </a:p>
        </p:txBody>
      </p:sp>
      <p:sp>
        <p:nvSpPr>
          <p:cNvPr id="4" name="AutoShape 2" descr="imap://jeff%2Emcqueen%40noaa%2Egov@imap.gmail.com:993/fetch%3EUID%3E/INBOX%3E47883?part=1.2&amp;filename=my_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/>
          <a:lstStyle/>
          <a:p>
            <a:fld id="{FB63A04B-3655-47AA-8885-DCCD93288A84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 descr="http://www.emc.ncep.noaa.gov/mmb/aq/fvs/hysplit/jul14/smokeH5000_csiFHO01_AQMC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" y="1610275"/>
            <a:ext cx="5137394" cy="39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mc.ncep.noaa.gov/mmb/aq/fvs/hysplit/jul14/smokeH5000_csiGT101_AQMC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/>
          <a:stretch/>
        </p:blipFill>
        <p:spPr bwMode="auto">
          <a:xfrm>
            <a:off x="4994030" y="2095499"/>
            <a:ext cx="4064805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5715000"/>
            <a:ext cx="808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Improved performance (higher CSI for all thresholds) of the updated smoke predictions with new Canadian and Mexican emissions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6631996" y="947879"/>
            <a:ext cx="2512004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Standalone prediction of airborne dust from dust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storms:</a:t>
            </a:r>
          </a:p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Wind-driven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dust emitted where surface winds exceed thresholds over source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regions</a:t>
            </a:r>
          </a:p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Source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regions with emission potential estimated from MODIS deep blue climatology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for 2003-2006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G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inoux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et al. JGR 2010)  </a:t>
            </a: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Emissions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modulated by real-time soil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moisture.</a:t>
            </a:r>
          </a:p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HYSPLIT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model for transport, dispersion and deposition (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Draxler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 et al., JGR,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2010)</a:t>
            </a:r>
          </a:p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Wet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deposition updates in July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2013</a:t>
            </a:r>
          </a:p>
          <a:p>
            <a:pPr marL="285750" lvl="1" indent="-285750" defTabSz="912813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Developed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satellite product for verification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Ciren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et.al., JGR 2014)</a:t>
            </a: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279400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cs typeface="Arial" pitchFamily="34" charset="0"/>
              </a:rPr>
              <a:t>CONUS Dust Predictions</a:t>
            </a:r>
            <a:endParaRPr lang="en-US" sz="2400" b="1" i="1" kern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74800" y="70802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Operational Predictions at </a:t>
            </a:r>
            <a:r>
              <a:rPr lang="en-US" sz="1400" b="1" dirty="0">
                <a:solidFill>
                  <a:srgbClr val="0000FF"/>
                </a:solidFill>
                <a:latin typeface="Garamond" pitchFamily="18" charset="0"/>
                <a:cs typeface="Arial" pitchFamily="34" charset="0"/>
              </a:rPr>
              <a:t>http://airquality.weather.gov/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8873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5" y="1173163"/>
            <a:ext cx="6273861" cy="4994724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  <a:noFill/>
        </p:spPr>
        <p:txBody>
          <a:bodyPr/>
          <a:lstStyle/>
          <a:p>
            <a:fld id="{C1152139-736A-4A16-9926-C9AFF032EC57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accent2"/>
                </a:solidFill>
              </a:rPr>
              <a:t>VIIRS Dust and Smoke Detection for </a:t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>Air Quality Forecast Applications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10" name="Picture 2" descr="Smoke from fires in Namib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45" y="2849247"/>
            <a:ext cx="4021555" cy="3627753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4922"/>
          <a:stretch/>
        </p:blipFill>
        <p:spPr bwMode="auto">
          <a:xfrm>
            <a:off x="4343400" y="32766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endParaRPr>
            </a:p>
          </p:txBody>
        </p:sp>
        <p:pic>
          <p:nvPicPr>
            <p:cNvPr id="16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endParaRPr>
            </a:p>
          </p:txBody>
        </p:sp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828800" y="1295400"/>
            <a:ext cx="57912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DAI = -100*[log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)-log</a:t>
            </a:r>
            <a:r>
              <a:rPr lang="en-US" sz="1400" baseline="-25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endParaRPr lang="en-US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NDAI = -10*[log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lang="en-US" sz="1400" baseline="-30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2.25um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 descr="C:\Users\pciren\AppData\Local\Temp\1\scp13162\net\orbit170l\disk1\pub\pubu\GOESR_AIT\abi_smoke_dust\visual_code_new\deep_blue_latest\Aquaa_2012163_1240_db.png"/>
          <p:cNvPicPr>
            <a:picLocks noChangeAspect="1" noChangeArrowheads="1"/>
          </p:cNvPicPr>
          <p:nvPr/>
        </p:nvPicPr>
        <p:blipFill rotWithShape="1">
          <a:blip r:embed="rId6" cstate="print"/>
          <a:srcRect l="10170" t="85714" r="-1695"/>
          <a:stretch/>
        </p:blipFill>
        <p:spPr bwMode="auto">
          <a:xfrm>
            <a:off x="4267200" y="6248400"/>
            <a:ext cx="4114800" cy="609600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914400" y="3810000"/>
            <a:ext cx="1219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VIIRS RGB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4953000" y="2057400"/>
            <a:ext cx="762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02583" y="2057400"/>
            <a:ext cx="3178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Dust Aerosol Index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Non Dust (smoke) Aerosol Index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in preoperational real time testing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at NOAA/NESDIS/STAR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6040438" y="6567488"/>
            <a:ext cx="2970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NOAA’s Volcanic Ash Program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052731"/>
            <a:ext cx="9372600" cy="38164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176213" indent="-176213" fontAlgn="auto">
              <a:spcBef>
                <a:spcPct val="20000"/>
              </a:spcBef>
              <a:spcAft>
                <a:spcPts val="0"/>
              </a:spcAft>
              <a:buSzPct val="80000"/>
              <a:buFont typeface="Calibri" pitchFamily="34" charset="0"/>
              <a:buChar char="•"/>
              <a:defRPr/>
            </a:pPr>
            <a:r>
              <a:rPr lang="en-US" sz="2200" dirty="0">
                <a:latin typeface="+mn-lt"/>
              </a:rPr>
              <a:t>NESDIS (Satellite imagery resources – top and horizontal extent of cloud)</a:t>
            </a:r>
          </a:p>
          <a:p>
            <a:pPr marL="176213" indent="-176213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>
                <a:latin typeface="+mn-lt"/>
              </a:rPr>
              <a:t>Washington and Anchorage VAACs (detection/tracking, forecasting)</a:t>
            </a:r>
          </a:p>
          <a:p>
            <a:pPr marL="176213" indent="-176213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200" dirty="0">
                <a:latin typeface="+mn-lt"/>
              </a:rPr>
              <a:t>NWS/OAR </a:t>
            </a:r>
            <a:r>
              <a:rPr lang="en-US" sz="2200" dirty="0" smtClean="0">
                <a:latin typeface="+mn-lt"/>
              </a:rPr>
              <a:t>(HYSPLIT</a:t>
            </a:r>
            <a:r>
              <a:rPr lang="en-US" sz="2200" dirty="0" smtClean="0"/>
              <a:t>) - </a:t>
            </a:r>
            <a:r>
              <a:rPr lang="en-US" i="1" dirty="0" err="1" smtClean="0"/>
              <a:t>Stunder</a:t>
            </a:r>
            <a:r>
              <a:rPr lang="en-US" i="1" dirty="0" smtClean="0"/>
              <a:t>, B., J. </a:t>
            </a:r>
            <a:r>
              <a:rPr lang="en-US" i="1" dirty="0" err="1" smtClean="0"/>
              <a:t>Heffter</a:t>
            </a:r>
            <a:r>
              <a:rPr lang="en-US" i="1" dirty="0" smtClean="0"/>
              <a:t>, R. </a:t>
            </a:r>
            <a:r>
              <a:rPr lang="en-US" i="1" dirty="0" err="1" smtClean="0"/>
              <a:t>Draxler</a:t>
            </a:r>
            <a:r>
              <a:rPr lang="en-US" i="1" dirty="0" smtClean="0"/>
              <a:t> (2007), Airborne Volcanic Ash Forecast Area Reliability, Weather and Forecasting, 22:1132-1139, DOI: 10.1175/WAF1042.1 </a:t>
            </a:r>
            <a:endParaRPr lang="en-US" sz="2200" i="1" dirty="0">
              <a:latin typeface="+mn-lt"/>
            </a:endParaRPr>
          </a:p>
          <a:p>
            <a:pPr marL="176213" indent="-176213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>
                <a:latin typeface="+mn-lt"/>
              </a:rPr>
              <a:t>Meteorological Watch Offices (Aviation Warnings for Volcanic Ash – SIGMETs)</a:t>
            </a:r>
          </a:p>
          <a:p>
            <a:pPr marL="693738" lvl="1" indent="-236538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dirty="0">
                <a:latin typeface="+mn-lt"/>
              </a:rPr>
              <a:t>NWS/NCEP Aviation Weather Center</a:t>
            </a:r>
          </a:p>
          <a:p>
            <a:pPr marL="693738" lvl="1" indent="-236538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dirty="0">
                <a:latin typeface="+mn-lt"/>
              </a:rPr>
              <a:t>NWS Weather Forecast Office Honolulu</a:t>
            </a:r>
          </a:p>
          <a:p>
            <a:pPr marL="693738" lvl="1" indent="-236538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dirty="0">
                <a:latin typeface="+mn-lt"/>
              </a:rPr>
              <a:t>NWS Alaska Aviation Weather Unit</a:t>
            </a:r>
          </a:p>
          <a:p>
            <a:pPr marL="236538" indent="-236538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>
                <a:latin typeface="+mn-lt"/>
              </a:rPr>
              <a:t>Center Weather Service Unit (1 per FAA Air Route Traffic Control Center)</a:t>
            </a:r>
          </a:p>
          <a:p>
            <a:pPr marL="176213" indent="-176213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200" dirty="0">
              <a:latin typeface="+mn-lt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685800" y="0"/>
            <a:ext cx="7988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Calibri" pitchFamily="34" charset="0"/>
              </a:rPr>
              <a:t>NOAA’s Volcanic Ash Assets</a:t>
            </a:r>
          </a:p>
          <a:p>
            <a:pPr algn="ctr"/>
            <a:r>
              <a:rPr lang="en-US" sz="2800" b="1" dirty="0">
                <a:latin typeface="Calibri" pitchFamily="34" charset="0"/>
                <a:hlinkClick r:id="rId2"/>
              </a:rPr>
              <a:t>Response to the Eruptions of </a:t>
            </a:r>
            <a:r>
              <a:rPr lang="en-US" sz="2800" b="1" dirty="0" err="1">
                <a:latin typeface="Calibri" pitchFamily="34" charset="0"/>
                <a:hlinkClick r:id="rId2"/>
              </a:rPr>
              <a:t>Eyjafjallajokull</a:t>
            </a:r>
            <a:r>
              <a:rPr lang="en-US" sz="2800" b="1" dirty="0">
                <a:latin typeface="Calibri" pitchFamily="34" charset="0"/>
                <a:hlinkClick r:id="rId2"/>
              </a:rPr>
              <a:t> </a:t>
            </a:r>
            <a:r>
              <a:rPr lang="en-US" sz="2800" b="1" i="1" dirty="0">
                <a:latin typeface="Calibri" pitchFamily="34" charset="0"/>
                <a:hlinkClick r:id="rId2"/>
              </a:rPr>
              <a:t>Volcano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81500"/>
            <a:ext cx="22844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57700"/>
            <a:ext cx="2190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57700"/>
            <a:ext cx="2720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400800"/>
            <a:ext cx="2133600" cy="365125"/>
          </a:xfrm>
        </p:spPr>
        <p:txBody>
          <a:bodyPr/>
          <a:lstStyle/>
          <a:p>
            <a:pPr>
              <a:defRPr/>
            </a:pPr>
            <a:fld id="{192DB348-0692-4CC6-B6B3-E24C180629B8}" type="slidenum">
              <a:rPr lang="en-US" sz="160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192DB348-0692-4CC6-B6B3-E24C180629B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832" y="274638"/>
            <a:ext cx="8229600" cy="563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Dispersion of radioactive material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4294967295"/>
          </p:nvPr>
        </p:nvSpPr>
        <p:spPr>
          <a:xfrm>
            <a:off x="241684" y="908720"/>
            <a:ext cx="8686800" cy="56165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i="0" dirty="0" smtClean="0">
                <a:effectLst/>
              </a:rPr>
              <a:t>NOAA is the home for the U.S. Regional Specialized Meteorological Center under WMO that supports International Atomic Energy Agency (IAEA)</a:t>
            </a:r>
          </a:p>
          <a:p>
            <a:pPr>
              <a:lnSpc>
                <a:spcPct val="100000"/>
              </a:lnSpc>
              <a:buFont typeface="Arial" charset="0"/>
              <a:buNone/>
            </a:pPr>
            <a:endParaRPr lang="en-US" sz="1400" b="0" i="0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400" b="0" i="0" dirty="0" smtClean="0">
                <a:effectLst/>
              </a:rPr>
              <a:t>For the Fukushima Daiichi's nuclear power plant incident:</a:t>
            </a:r>
          </a:p>
          <a:p>
            <a:pPr lvl="1">
              <a:lnSpc>
                <a:spcPct val="100000"/>
              </a:lnSpc>
            </a:pPr>
            <a:r>
              <a:rPr lang="en-US" sz="1400" b="0" dirty="0" smtClean="0">
                <a:effectLst/>
              </a:rPr>
              <a:t>IAEA requested NOAA transport simulations, which were shared with IAEA member countries.</a:t>
            </a:r>
          </a:p>
          <a:p>
            <a:pPr lvl="1">
              <a:lnSpc>
                <a:spcPct val="100000"/>
              </a:lnSpc>
            </a:pPr>
            <a:r>
              <a:rPr lang="en-US" sz="1400" b="0" dirty="0" smtClean="0">
                <a:effectLst/>
              </a:rPr>
              <a:t>NOAA worked with DOE to inform the federal community about the transport of radiation.  NOAA also responded to requests for support from multiple agencies.</a:t>
            </a:r>
          </a:p>
          <a:p>
            <a:pPr lvl="1">
              <a:lnSpc>
                <a:spcPct val="100000"/>
              </a:lnSpc>
            </a:pPr>
            <a:r>
              <a:rPr lang="en-US" sz="1400" b="0" dirty="0" smtClean="0">
                <a:effectLst/>
              </a:rPr>
              <a:t>NOAA atmospheric modeling group provided estimates of deposition into the ocean for NOAA’s ocean radiation simulations.</a:t>
            </a:r>
          </a:p>
          <a:p>
            <a:pPr lvl="1">
              <a:lnSpc>
                <a:spcPct val="100000"/>
              </a:lnSpc>
            </a:pPr>
            <a:r>
              <a:rPr lang="en-US" sz="1400" b="0" dirty="0" smtClean="0">
                <a:effectLst/>
              </a:rPr>
              <a:t>HYSPLIT runs were used for these simulations (NOAA/ARL, NOAA/NCEP).</a:t>
            </a:r>
          </a:p>
          <a:p>
            <a:pPr lvl="1">
              <a:lnSpc>
                <a:spcPct val="100000"/>
              </a:lnSpc>
            </a:pPr>
            <a:r>
              <a:rPr lang="en-US" sz="1400" b="0" dirty="0" smtClean="0">
                <a:effectLst/>
              </a:rPr>
              <a:t>NOAA </a:t>
            </a:r>
            <a:r>
              <a:rPr lang="en-US" sz="1400" b="0" dirty="0">
                <a:effectLst/>
              </a:rPr>
              <a:t>developed an approach for quickly updating predictions or evaluating multiple emissions </a:t>
            </a:r>
            <a:r>
              <a:rPr lang="en-US" sz="1400" b="0" dirty="0" smtClean="0">
                <a:effectLst/>
              </a:rPr>
              <a:t>scenarios. </a:t>
            </a:r>
            <a:r>
              <a:rPr lang="en-US" sz="1400" b="0" dirty="0" err="1" smtClean="0">
                <a:effectLst/>
              </a:rPr>
              <a:t>Draxler</a:t>
            </a:r>
            <a:r>
              <a:rPr lang="en-US" sz="1400" b="0" dirty="0" smtClean="0">
                <a:effectLst/>
              </a:rPr>
              <a:t> &amp; </a:t>
            </a:r>
            <a:r>
              <a:rPr lang="en-US" sz="1400" b="0" dirty="0" err="1" smtClean="0">
                <a:effectLst/>
              </a:rPr>
              <a:t>Rolph</a:t>
            </a:r>
            <a:r>
              <a:rPr lang="en-US" sz="1400" b="0" dirty="0" smtClean="0">
                <a:effectLst/>
              </a:rPr>
              <a:t> (2012) J. </a:t>
            </a:r>
            <a:r>
              <a:rPr lang="en-US" sz="1400" b="0" dirty="0" err="1" smtClean="0">
                <a:effectLst/>
              </a:rPr>
              <a:t>Geophys</a:t>
            </a:r>
            <a:r>
              <a:rPr lang="en-US" sz="1400" b="0" dirty="0" smtClean="0">
                <a:effectLst/>
              </a:rPr>
              <a:t>. Res., 117, D05107, doi:10.1029/2011JD017205.</a:t>
            </a:r>
          </a:p>
          <a:p>
            <a:pPr>
              <a:lnSpc>
                <a:spcPct val="100000"/>
              </a:lnSpc>
            </a:pPr>
            <a:endParaRPr lang="en-US" sz="1400" b="0" i="0" dirty="0" smtClean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400" b="0" i="0" dirty="0" smtClean="0">
                <a:effectLst/>
              </a:rPr>
              <a:t>UNSCEAR 2013 Report:</a:t>
            </a:r>
          </a:p>
          <a:p>
            <a:pPr lvl="1">
              <a:lnSpc>
                <a:spcPct val="100000"/>
              </a:lnSpc>
            </a:pPr>
            <a:r>
              <a:rPr lang="en-US" sz="1400" b="0" dirty="0">
                <a:effectLst/>
              </a:rPr>
              <a:t>NOAA provided calculations of air concentration and deposition that </a:t>
            </a:r>
            <a:r>
              <a:rPr lang="en-US" sz="1400" b="0" dirty="0" smtClean="0">
                <a:effectLst/>
              </a:rPr>
              <a:t>were </a:t>
            </a:r>
            <a:r>
              <a:rPr lang="en-US" sz="1400" b="0" dirty="0">
                <a:effectLst/>
              </a:rPr>
              <a:t>used by other experts to estimate radiation doses.</a:t>
            </a:r>
          </a:p>
          <a:p>
            <a:pPr lvl="1">
              <a:lnSpc>
                <a:spcPct val="100000"/>
              </a:lnSpc>
            </a:pPr>
            <a:r>
              <a:rPr lang="en-US" sz="1400" b="0" dirty="0">
                <a:effectLst/>
              </a:rPr>
              <a:t>The NOAA dispersion model, HYSPLIT, and meteorological data from NCEP were extensively used in the Committee’s evaluation.</a:t>
            </a:r>
          </a:p>
          <a:p>
            <a:pPr lvl="1">
              <a:lnSpc>
                <a:spcPct val="100000"/>
              </a:lnSpc>
            </a:pPr>
            <a:r>
              <a:rPr lang="en-US" sz="1400" b="0" dirty="0">
                <a:effectLst/>
              </a:rPr>
              <a:t>Additional radiation dose for majority of people in Japan and for people in neighboring countries is less than typical yearly amount of natural background radiation.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b="0" dirty="0">
                <a:effectLst/>
              </a:rPr>
              <a:t>UNSCEAR 2013 Report </a:t>
            </a:r>
            <a:r>
              <a:rPr lang="en-US" sz="1400" b="0" dirty="0" err="1">
                <a:effectLst/>
              </a:rPr>
              <a:t>Vol</a:t>
            </a:r>
            <a:r>
              <a:rPr lang="en-US" sz="1400" b="0" dirty="0">
                <a:effectLst/>
              </a:rPr>
              <a:t> 1: Sources, Effects and Risks of Ionizing Radiation, Scientific Annex A.</a:t>
            </a:r>
          </a:p>
          <a:p>
            <a:pPr marL="0" indent="0">
              <a:buNone/>
            </a:pPr>
            <a:endParaRPr lang="en-US" sz="1400" b="0" i="0" dirty="0" smtClean="0">
              <a:effectLst/>
            </a:endParaRPr>
          </a:p>
          <a:p>
            <a:pPr marL="0" indent="0">
              <a:buNone/>
            </a:pPr>
            <a:endParaRPr lang="en-US" sz="1400" b="0" i="0" dirty="0" smtClean="0">
              <a:effectLst/>
            </a:endParaRPr>
          </a:p>
          <a:p>
            <a:endParaRPr lang="en-US" sz="1400" b="0" i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18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16914</TotalTime>
  <Words>2220</Words>
  <Application>Microsoft Office PowerPoint</Application>
  <PresentationFormat>On-screen Show (4:3)</PresentationFormat>
  <Paragraphs>280</Paragraphs>
  <Slides>22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noaa</vt:lpstr>
      <vt:lpstr>11_noaa</vt:lpstr>
      <vt:lpstr>1_noaa</vt:lpstr>
      <vt:lpstr>2_Office Theme</vt:lpstr>
      <vt:lpstr>PowerPoint Presentation</vt:lpstr>
      <vt:lpstr>NOAA operational predictions of atmospheric dispersion</vt:lpstr>
      <vt:lpstr>Smoke Predictions</vt:lpstr>
      <vt:lpstr>PowerPoint Presentation</vt:lpstr>
      <vt:lpstr>Canada/ Mexico Emission impact July –August, 2014 CONUS CSI verification</vt:lpstr>
      <vt:lpstr>PowerPoint Presentation</vt:lpstr>
      <vt:lpstr>VIIRS Dust and Smoke Detection for  Air Quality Forecast Applications</vt:lpstr>
      <vt:lpstr>PowerPoint Presentation</vt:lpstr>
      <vt:lpstr>Dispersion of radioactive material</vt:lpstr>
      <vt:lpstr>CTBTO Backtracking</vt:lpstr>
      <vt:lpstr>Testing of PM2.5 Predictions</vt:lpstr>
      <vt:lpstr>PowerPoint Presentation</vt:lpstr>
      <vt:lpstr>PowerPoint Presentation</vt:lpstr>
      <vt:lpstr>Next Generation Global Prediction System (NGGPS)</vt:lpstr>
      <vt:lpstr>NGGPS Prediction Model Components</vt:lpstr>
      <vt:lpstr>NGGPS Dust/Aerosol  Development in Progress</vt:lpstr>
      <vt:lpstr>PowerPoint Presentation</vt:lpstr>
      <vt:lpstr>PowerPoint Presentation</vt:lpstr>
      <vt:lpstr>Investigation of Aerosol Effects on Weather Forecast using NCEP Global Forecast System</vt:lpstr>
      <vt:lpstr>Using advanced photochemical and aerosol modules to verify the applicability of GOCART aerosol modules within global weather prediction models</vt:lpstr>
      <vt:lpstr>Evaluating the Impact of Cloud-Aerosol-Precipitation Interaction (CAPI) Schemes on Rainfall Forecast in the NGGPS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Ivanka Stajner</dc:creator>
  <cp:lastModifiedBy>Judson Stailey</cp:lastModifiedBy>
  <cp:revision>239</cp:revision>
  <cp:lastPrinted>2015-06-05T12:41:28Z</cp:lastPrinted>
  <dcterms:created xsi:type="dcterms:W3CDTF">2012-07-10T21:13:39Z</dcterms:created>
  <dcterms:modified xsi:type="dcterms:W3CDTF">2015-06-10T21:02:19Z</dcterms:modified>
</cp:coreProperties>
</file>